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handoutMasterIdLst>
    <p:handoutMasterId r:id="rId35"/>
  </p:handoutMasterIdLst>
  <p:sldIdLst>
    <p:sldId id="256" r:id="rId2"/>
    <p:sldId id="257" r:id="rId3"/>
    <p:sldId id="258" r:id="rId4"/>
    <p:sldId id="259" r:id="rId5"/>
    <p:sldId id="260" r:id="rId6"/>
    <p:sldId id="261" r:id="rId7"/>
    <p:sldId id="262" r:id="rId8"/>
    <p:sldId id="263" r:id="rId9"/>
    <p:sldId id="265" r:id="rId10"/>
    <p:sldId id="266" r:id="rId11"/>
    <p:sldId id="267" r:id="rId12"/>
    <p:sldId id="268" r:id="rId13"/>
    <p:sldId id="269" r:id="rId14"/>
    <p:sldId id="270" r:id="rId15"/>
    <p:sldId id="271" r:id="rId16"/>
    <p:sldId id="272" r:id="rId17"/>
    <p:sldId id="273" r:id="rId18"/>
    <p:sldId id="276" r:id="rId19"/>
    <p:sldId id="274" r:id="rId20"/>
    <p:sldId id="275" r:id="rId21"/>
    <p:sldId id="277" r:id="rId22"/>
    <p:sldId id="278" r:id="rId23"/>
    <p:sldId id="279" r:id="rId24"/>
    <p:sldId id="280" r:id="rId25"/>
    <p:sldId id="281" r:id="rId26"/>
    <p:sldId id="282" r:id="rId27"/>
    <p:sldId id="283" r:id="rId28"/>
    <p:sldId id="284" r:id="rId29"/>
    <p:sldId id="285" r:id="rId30"/>
    <p:sldId id="287" r:id="rId31"/>
    <p:sldId id="288" r:id="rId32"/>
    <p:sldId id="286" r:id="rId33"/>
    <p:sldId id="289" r:id="rId34"/>
  </p:sldIdLst>
  <p:sldSz cx="9144000" cy="6858000" type="screen4x3"/>
  <p:notesSz cx="6797675"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9" d="100"/>
          <a:sy n="99" d="100"/>
        </p:scale>
        <p:origin x="-113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vl1pPr>
          </a:lstStyle>
          <a:p>
            <a:endParaRPr lang="en-SG"/>
          </a:p>
        </p:txBody>
      </p:sp>
      <p:sp>
        <p:nvSpPr>
          <p:cNvPr id="3" name="Date Placeholder 2"/>
          <p:cNvSpPr>
            <a:spLocks noGrp="1"/>
          </p:cNvSpPr>
          <p:nvPr>
            <p:ph type="dt" sz="quarter" idx="1"/>
          </p:nvPr>
        </p:nvSpPr>
        <p:spPr>
          <a:xfrm>
            <a:off x="3849688" y="0"/>
            <a:ext cx="2946400" cy="493713"/>
          </a:xfrm>
          <a:prstGeom prst="rect">
            <a:avLst/>
          </a:prstGeom>
        </p:spPr>
        <p:txBody>
          <a:bodyPr vert="horz" lIns="91440" tIns="45720" rIns="91440" bIns="45720" rtlCol="0"/>
          <a:lstStyle>
            <a:lvl1pPr algn="r">
              <a:defRPr sz="1200"/>
            </a:lvl1pPr>
          </a:lstStyle>
          <a:p>
            <a:fld id="{899FF384-9832-4B3F-8FCF-6E479B2D6931}" type="datetimeFigureOut">
              <a:rPr lang="en-SG" smtClean="0"/>
              <a:t>22/4/2012</a:t>
            </a:fld>
            <a:endParaRPr lang="en-SG"/>
          </a:p>
        </p:txBody>
      </p:sp>
      <p:sp>
        <p:nvSpPr>
          <p:cNvPr id="4" name="Footer Placeholder 3"/>
          <p:cNvSpPr>
            <a:spLocks noGrp="1"/>
          </p:cNvSpPr>
          <p:nvPr>
            <p:ph type="ftr" sz="quarter" idx="2"/>
          </p:nvPr>
        </p:nvSpPr>
        <p:spPr>
          <a:xfrm>
            <a:off x="0" y="9378950"/>
            <a:ext cx="2946400" cy="493713"/>
          </a:xfrm>
          <a:prstGeom prst="rect">
            <a:avLst/>
          </a:prstGeom>
        </p:spPr>
        <p:txBody>
          <a:bodyPr vert="horz" lIns="91440" tIns="45720" rIns="91440" bIns="45720" rtlCol="0" anchor="b"/>
          <a:lstStyle>
            <a:lvl1pPr algn="l">
              <a:defRPr sz="1200"/>
            </a:lvl1pPr>
          </a:lstStyle>
          <a:p>
            <a:endParaRPr lang="en-SG"/>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lIns="91440" tIns="45720" rIns="91440" bIns="45720" rtlCol="0" anchor="b"/>
          <a:lstStyle>
            <a:lvl1pPr algn="r">
              <a:defRPr sz="1200"/>
            </a:lvl1pPr>
          </a:lstStyle>
          <a:p>
            <a:fld id="{3C09C3A8-1A8C-4AC8-A93A-8BE37EB47941}" type="slidenum">
              <a:rPr lang="en-SG" smtClean="0"/>
              <a:t>‹#›</a:t>
            </a:fld>
            <a:endParaRPr lang="en-SG"/>
          </a:p>
        </p:txBody>
      </p:sp>
    </p:spTree>
    <p:extLst>
      <p:ext uri="{BB962C8B-B14F-4D97-AF65-F5344CB8AC3E}">
        <p14:creationId xmlns:p14="http://schemas.microsoft.com/office/powerpoint/2010/main" val="315401915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8DAB570F-4BD0-4F22-A743-9D1EAB14693E}" type="datetimeFigureOut">
              <a:rPr lang="en-SG" smtClean="0"/>
              <a:t>22/4/2012</a:t>
            </a:fld>
            <a:endParaRPr lang="en-SG"/>
          </a:p>
        </p:txBody>
      </p:sp>
      <p:sp>
        <p:nvSpPr>
          <p:cNvPr id="20" name="Footer Placeholder 19"/>
          <p:cNvSpPr>
            <a:spLocks noGrp="1"/>
          </p:cNvSpPr>
          <p:nvPr>
            <p:ph type="ftr" sz="quarter" idx="11"/>
          </p:nvPr>
        </p:nvSpPr>
        <p:spPr/>
        <p:txBody>
          <a:bodyPr/>
          <a:lstStyle>
            <a:extLst/>
          </a:lstStyle>
          <a:p>
            <a:endParaRPr lang="en-SG"/>
          </a:p>
        </p:txBody>
      </p:sp>
      <p:sp>
        <p:nvSpPr>
          <p:cNvPr id="10" name="Slide Number Placeholder 9"/>
          <p:cNvSpPr>
            <a:spLocks noGrp="1"/>
          </p:cNvSpPr>
          <p:nvPr>
            <p:ph type="sldNum" sz="quarter" idx="12"/>
          </p:nvPr>
        </p:nvSpPr>
        <p:spPr/>
        <p:txBody>
          <a:bodyPr/>
          <a:lstStyle>
            <a:extLst/>
          </a:lstStyle>
          <a:p>
            <a:fld id="{56A52260-07F7-4486-87A0-FAAE9AB3D9CE}" type="slidenum">
              <a:rPr lang="en-SG" smtClean="0"/>
              <a:t>‹#›</a:t>
            </a:fld>
            <a:endParaRPr lang="en-SG"/>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DAB570F-4BD0-4F22-A743-9D1EAB14693E}" type="datetimeFigureOut">
              <a:rPr lang="en-SG" smtClean="0"/>
              <a:t>22/4/2012</a:t>
            </a:fld>
            <a:endParaRPr lang="en-SG"/>
          </a:p>
        </p:txBody>
      </p:sp>
      <p:sp>
        <p:nvSpPr>
          <p:cNvPr id="5" name="Footer Placeholder 4"/>
          <p:cNvSpPr>
            <a:spLocks noGrp="1"/>
          </p:cNvSpPr>
          <p:nvPr>
            <p:ph type="ftr" sz="quarter" idx="11"/>
          </p:nvPr>
        </p:nvSpPr>
        <p:spPr/>
        <p:txBody>
          <a:bodyPr/>
          <a:lstStyle>
            <a:extLst/>
          </a:lstStyle>
          <a:p>
            <a:endParaRPr lang="en-SG"/>
          </a:p>
        </p:txBody>
      </p:sp>
      <p:sp>
        <p:nvSpPr>
          <p:cNvPr id="6" name="Slide Number Placeholder 5"/>
          <p:cNvSpPr>
            <a:spLocks noGrp="1"/>
          </p:cNvSpPr>
          <p:nvPr>
            <p:ph type="sldNum" sz="quarter" idx="12"/>
          </p:nvPr>
        </p:nvSpPr>
        <p:spPr/>
        <p:txBody>
          <a:bodyPr/>
          <a:lstStyle>
            <a:extLst/>
          </a:lstStyle>
          <a:p>
            <a:fld id="{56A52260-07F7-4486-87A0-FAAE9AB3D9CE}" type="slidenum">
              <a:rPr lang="en-SG" smtClean="0"/>
              <a:t>‹#›</a:t>
            </a:fld>
            <a:endParaRPr lang="en-SG"/>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DAB570F-4BD0-4F22-A743-9D1EAB14693E}" type="datetimeFigureOut">
              <a:rPr lang="en-SG" smtClean="0"/>
              <a:t>22/4/2012</a:t>
            </a:fld>
            <a:endParaRPr lang="en-SG"/>
          </a:p>
        </p:txBody>
      </p:sp>
      <p:sp>
        <p:nvSpPr>
          <p:cNvPr id="5" name="Footer Placeholder 4"/>
          <p:cNvSpPr>
            <a:spLocks noGrp="1"/>
          </p:cNvSpPr>
          <p:nvPr>
            <p:ph type="ftr" sz="quarter" idx="11"/>
          </p:nvPr>
        </p:nvSpPr>
        <p:spPr/>
        <p:txBody>
          <a:bodyPr/>
          <a:lstStyle>
            <a:extLst/>
          </a:lstStyle>
          <a:p>
            <a:endParaRPr lang="en-SG"/>
          </a:p>
        </p:txBody>
      </p:sp>
      <p:sp>
        <p:nvSpPr>
          <p:cNvPr id="6" name="Slide Number Placeholder 5"/>
          <p:cNvSpPr>
            <a:spLocks noGrp="1"/>
          </p:cNvSpPr>
          <p:nvPr>
            <p:ph type="sldNum" sz="quarter" idx="12"/>
          </p:nvPr>
        </p:nvSpPr>
        <p:spPr/>
        <p:txBody>
          <a:bodyPr/>
          <a:lstStyle>
            <a:extLst/>
          </a:lstStyle>
          <a:p>
            <a:fld id="{56A52260-07F7-4486-87A0-FAAE9AB3D9CE}" type="slidenum">
              <a:rPr lang="en-SG" smtClean="0"/>
              <a:t>‹#›</a:t>
            </a:fld>
            <a:endParaRPr lang="en-SG"/>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8DAB570F-4BD0-4F22-A743-9D1EAB14693E}" type="datetimeFigureOut">
              <a:rPr lang="en-SG" smtClean="0"/>
              <a:t>22/4/2012</a:t>
            </a:fld>
            <a:endParaRPr lang="en-SG"/>
          </a:p>
        </p:txBody>
      </p:sp>
      <p:sp>
        <p:nvSpPr>
          <p:cNvPr id="5" name="Footer Placeholder 4"/>
          <p:cNvSpPr>
            <a:spLocks noGrp="1"/>
          </p:cNvSpPr>
          <p:nvPr>
            <p:ph type="ftr" sz="quarter" idx="11"/>
          </p:nvPr>
        </p:nvSpPr>
        <p:spPr/>
        <p:txBody>
          <a:bodyPr/>
          <a:lstStyle>
            <a:extLst/>
          </a:lstStyle>
          <a:p>
            <a:endParaRPr lang="en-SG"/>
          </a:p>
        </p:txBody>
      </p:sp>
      <p:sp>
        <p:nvSpPr>
          <p:cNvPr id="6" name="Slide Number Placeholder 5"/>
          <p:cNvSpPr>
            <a:spLocks noGrp="1"/>
          </p:cNvSpPr>
          <p:nvPr>
            <p:ph type="sldNum" sz="quarter" idx="12"/>
          </p:nvPr>
        </p:nvSpPr>
        <p:spPr/>
        <p:txBody>
          <a:bodyPr/>
          <a:lstStyle>
            <a:extLst/>
          </a:lstStyle>
          <a:p>
            <a:fld id="{56A52260-07F7-4486-87A0-FAAE9AB3D9CE}" type="slidenum">
              <a:rPr lang="en-SG" smtClean="0"/>
              <a:t>‹#›</a:t>
            </a:fld>
            <a:endParaRPr lang="en-SG"/>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8DAB570F-4BD0-4F22-A743-9D1EAB14693E}" type="datetimeFigureOut">
              <a:rPr lang="en-SG" smtClean="0"/>
              <a:t>22/4/2012</a:t>
            </a:fld>
            <a:endParaRPr lang="en-SG"/>
          </a:p>
        </p:txBody>
      </p:sp>
      <p:sp>
        <p:nvSpPr>
          <p:cNvPr id="5" name="Footer Placeholder 4"/>
          <p:cNvSpPr>
            <a:spLocks noGrp="1"/>
          </p:cNvSpPr>
          <p:nvPr>
            <p:ph type="ftr" sz="quarter" idx="11"/>
          </p:nvPr>
        </p:nvSpPr>
        <p:spPr/>
        <p:txBody>
          <a:bodyPr/>
          <a:lstStyle>
            <a:extLst/>
          </a:lstStyle>
          <a:p>
            <a:endParaRPr lang="en-SG"/>
          </a:p>
        </p:txBody>
      </p:sp>
      <p:sp>
        <p:nvSpPr>
          <p:cNvPr id="6" name="Slide Number Placeholder 5"/>
          <p:cNvSpPr>
            <a:spLocks noGrp="1"/>
          </p:cNvSpPr>
          <p:nvPr>
            <p:ph type="sldNum" sz="quarter" idx="12"/>
          </p:nvPr>
        </p:nvSpPr>
        <p:spPr/>
        <p:txBody>
          <a:bodyPr/>
          <a:lstStyle>
            <a:extLst/>
          </a:lstStyle>
          <a:p>
            <a:fld id="{56A52260-07F7-4486-87A0-FAAE9AB3D9CE}" type="slidenum">
              <a:rPr lang="en-SG" smtClean="0"/>
              <a:t>‹#›</a:t>
            </a:fld>
            <a:endParaRPr lang="en-SG"/>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DAB570F-4BD0-4F22-A743-9D1EAB14693E}" type="datetimeFigureOut">
              <a:rPr lang="en-SG" smtClean="0"/>
              <a:t>22/4/2012</a:t>
            </a:fld>
            <a:endParaRPr lang="en-SG"/>
          </a:p>
        </p:txBody>
      </p:sp>
      <p:sp>
        <p:nvSpPr>
          <p:cNvPr id="6" name="Footer Placeholder 5"/>
          <p:cNvSpPr>
            <a:spLocks noGrp="1"/>
          </p:cNvSpPr>
          <p:nvPr>
            <p:ph type="ftr" sz="quarter" idx="11"/>
          </p:nvPr>
        </p:nvSpPr>
        <p:spPr/>
        <p:txBody>
          <a:bodyPr/>
          <a:lstStyle>
            <a:extLst/>
          </a:lstStyle>
          <a:p>
            <a:endParaRPr lang="en-SG"/>
          </a:p>
        </p:txBody>
      </p:sp>
      <p:sp>
        <p:nvSpPr>
          <p:cNvPr id="7" name="Slide Number Placeholder 6"/>
          <p:cNvSpPr>
            <a:spLocks noGrp="1"/>
          </p:cNvSpPr>
          <p:nvPr>
            <p:ph type="sldNum" sz="quarter" idx="12"/>
          </p:nvPr>
        </p:nvSpPr>
        <p:spPr/>
        <p:txBody>
          <a:bodyPr/>
          <a:lstStyle>
            <a:extLst/>
          </a:lstStyle>
          <a:p>
            <a:fld id="{56A52260-07F7-4486-87A0-FAAE9AB3D9CE}" type="slidenum">
              <a:rPr lang="en-SG" smtClean="0"/>
              <a:t>‹#›</a:t>
            </a:fld>
            <a:endParaRPr lang="en-SG"/>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8DAB570F-4BD0-4F22-A743-9D1EAB14693E}" type="datetimeFigureOut">
              <a:rPr lang="en-SG" smtClean="0"/>
              <a:t>22/4/2012</a:t>
            </a:fld>
            <a:endParaRPr lang="en-SG"/>
          </a:p>
        </p:txBody>
      </p:sp>
      <p:sp>
        <p:nvSpPr>
          <p:cNvPr id="8" name="Footer Placeholder 7"/>
          <p:cNvSpPr>
            <a:spLocks noGrp="1"/>
          </p:cNvSpPr>
          <p:nvPr>
            <p:ph type="ftr" sz="quarter" idx="11"/>
          </p:nvPr>
        </p:nvSpPr>
        <p:spPr/>
        <p:txBody>
          <a:bodyPr/>
          <a:lstStyle>
            <a:extLst/>
          </a:lstStyle>
          <a:p>
            <a:endParaRPr lang="en-SG"/>
          </a:p>
        </p:txBody>
      </p:sp>
      <p:sp>
        <p:nvSpPr>
          <p:cNvPr id="9" name="Slide Number Placeholder 8"/>
          <p:cNvSpPr>
            <a:spLocks noGrp="1"/>
          </p:cNvSpPr>
          <p:nvPr>
            <p:ph type="sldNum" sz="quarter" idx="12"/>
          </p:nvPr>
        </p:nvSpPr>
        <p:spPr/>
        <p:txBody>
          <a:bodyPr/>
          <a:lstStyle>
            <a:extLst/>
          </a:lstStyle>
          <a:p>
            <a:fld id="{56A52260-07F7-4486-87A0-FAAE9AB3D9CE}" type="slidenum">
              <a:rPr lang="en-SG" smtClean="0"/>
              <a:t>‹#›</a:t>
            </a:fld>
            <a:endParaRPr lang="en-SG"/>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8DAB570F-4BD0-4F22-A743-9D1EAB14693E}" type="datetimeFigureOut">
              <a:rPr lang="en-SG" smtClean="0"/>
              <a:t>22/4/2012</a:t>
            </a:fld>
            <a:endParaRPr lang="en-SG"/>
          </a:p>
        </p:txBody>
      </p:sp>
      <p:sp>
        <p:nvSpPr>
          <p:cNvPr id="4" name="Footer Placeholder 3"/>
          <p:cNvSpPr>
            <a:spLocks noGrp="1"/>
          </p:cNvSpPr>
          <p:nvPr>
            <p:ph type="ftr" sz="quarter" idx="11"/>
          </p:nvPr>
        </p:nvSpPr>
        <p:spPr/>
        <p:txBody>
          <a:bodyPr/>
          <a:lstStyle>
            <a:extLst/>
          </a:lstStyle>
          <a:p>
            <a:endParaRPr lang="en-SG"/>
          </a:p>
        </p:txBody>
      </p:sp>
      <p:sp>
        <p:nvSpPr>
          <p:cNvPr id="5" name="Slide Number Placeholder 4"/>
          <p:cNvSpPr>
            <a:spLocks noGrp="1"/>
          </p:cNvSpPr>
          <p:nvPr>
            <p:ph type="sldNum" sz="quarter" idx="12"/>
          </p:nvPr>
        </p:nvSpPr>
        <p:spPr/>
        <p:txBody>
          <a:bodyPr/>
          <a:lstStyle>
            <a:extLst/>
          </a:lstStyle>
          <a:p>
            <a:fld id="{56A52260-07F7-4486-87A0-FAAE9AB3D9CE}" type="slidenum">
              <a:rPr lang="en-SG" smtClean="0"/>
              <a:t>‹#›</a:t>
            </a:fld>
            <a:endParaRPr lang="en-SG"/>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8DAB570F-4BD0-4F22-A743-9D1EAB14693E}" type="datetimeFigureOut">
              <a:rPr lang="en-SG" smtClean="0"/>
              <a:t>22/4/2012</a:t>
            </a:fld>
            <a:endParaRPr lang="en-SG"/>
          </a:p>
        </p:txBody>
      </p:sp>
      <p:sp>
        <p:nvSpPr>
          <p:cNvPr id="3" name="Footer Placeholder 2"/>
          <p:cNvSpPr>
            <a:spLocks noGrp="1"/>
          </p:cNvSpPr>
          <p:nvPr>
            <p:ph type="ftr" sz="quarter" idx="11"/>
          </p:nvPr>
        </p:nvSpPr>
        <p:spPr/>
        <p:txBody>
          <a:bodyPr/>
          <a:lstStyle>
            <a:extLst/>
          </a:lstStyle>
          <a:p>
            <a:endParaRPr lang="en-SG"/>
          </a:p>
        </p:txBody>
      </p:sp>
      <p:sp>
        <p:nvSpPr>
          <p:cNvPr id="4" name="Slide Number Placeholder 3"/>
          <p:cNvSpPr>
            <a:spLocks noGrp="1"/>
          </p:cNvSpPr>
          <p:nvPr>
            <p:ph type="sldNum" sz="quarter" idx="12"/>
          </p:nvPr>
        </p:nvSpPr>
        <p:spPr/>
        <p:txBody>
          <a:bodyPr/>
          <a:lstStyle>
            <a:extLst/>
          </a:lstStyle>
          <a:p>
            <a:fld id="{56A52260-07F7-4486-87A0-FAAE9AB3D9CE}" type="slidenum">
              <a:rPr lang="en-SG" smtClean="0"/>
              <a:t>‹#›</a:t>
            </a:fld>
            <a:endParaRPr lang="en-SG"/>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8DAB570F-4BD0-4F22-A743-9D1EAB14693E}" type="datetimeFigureOut">
              <a:rPr lang="en-SG" smtClean="0"/>
              <a:t>22/4/2012</a:t>
            </a:fld>
            <a:endParaRPr lang="en-SG"/>
          </a:p>
        </p:txBody>
      </p:sp>
      <p:sp>
        <p:nvSpPr>
          <p:cNvPr id="6" name="Footer Placeholder 5"/>
          <p:cNvSpPr>
            <a:spLocks noGrp="1"/>
          </p:cNvSpPr>
          <p:nvPr>
            <p:ph type="ftr" sz="quarter" idx="11"/>
          </p:nvPr>
        </p:nvSpPr>
        <p:spPr/>
        <p:txBody>
          <a:bodyPr/>
          <a:lstStyle>
            <a:extLst/>
          </a:lstStyle>
          <a:p>
            <a:endParaRPr lang="en-SG"/>
          </a:p>
        </p:txBody>
      </p:sp>
      <p:sp>
        <p:nvSpPr>
          <p:cNvPr id="7" name="Slide Number Placeholder 6"/>
          <p:cNvSpPr>
            <a:spLocks noGrp="1"/>
          </p:cNvSpPr>
          <p:nvPr>
            <p:ph type="sldNum" sz="quarter" idx="12"/>
          </p:nvPr>
        </p:nvSpPr>
        <p:spPr/>
        <p:txBody>
          <a:bodyPr/>
          <a:lstStyle>
            <a:extLst/>
          </a:lstStyle>
          <a:p>
            <a:fld id="{56A52260-07F7-4486-87A0-FAAE9AB3D9CE}" type="slidenum">
              <a:rPr lang="en-SG" smtClean="0"/>
              <a:t>‹#›</a:t>
            </a:fld>
            <a:endParaRPr lang="en-SG"/>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8DAB570F-4BD0-4F22-A743-9D1EAB14693E}" type="datetimeFigureOut">
              <a:rPr lang="en-SG" smtClean="0"/>
              <a:t>22/4/2012</a:t>
            </a:fld>
            <a:endParaRPr lang="en-SG"/>
          </a:p>
        </p:txBody>
      </p:sp>
      <p:sp>
        <p:nvSpPr>
          <p:cNvPr id="6" name="Footer Placeholder 5"/>
          <p:cNvSpPr>
            <a:spLocks noGrp="1"/>
          </p:cNvSpPr>
          <p:nvPr>
            <p:ph type="ftr" sz="quarter" idx="11"/>
          </p:nvPr>
        </p:nvSpPr>
        <p:spPr/>
        <p:txBody>
          <a:bodyPr/>
          <a:lstStyle>
            <a:extLst/>
          </a:lstStyle>
          <a:p>
            <a:endParaRPr lang="en-SG"/>
          </a:p>
        </p:txBody>
      </p:sp>
      <p:sp>
        <p:nvSpPr>
          <p:cNvPr id="7" name="Slide Number Placeholder 6"/>
          <p:cNvSpPr>
            <a:spLocks noGrp="1"/>
          </p:cNvSpPr>
          <p:nvPr>
            <p:ph type="sldNum" sz="quarter" idx="12"/>
          </p:nvPr>
        </p:nvSpPr>
        <p:spPr/>
        <p:txBody>
          <a:bodyPr/>
          <a:lstStyle>
            <a:extLst/>
          </a:lstStyle>
          <a:p>
            <a:fld id="{56A52260-07F7-4486-87A0-FAAE9AB3D9CE}" type="slidenum">
              <a:rPr lang="en-SG" smtClean="0"/>
              <a:t>‹#›</a:t>
            </a:fld>
            <a:endParaRPr lang="en-SG"/>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8DAB570F-4BD0-4F22-A743-9D1EAB14693E}" type="datetimeFigureOut">
              <a:rPr lang="en-SG" smtClean="0"/>
              <a:t>22/4/2012</a:t>
            </a:fld>
            <a:endParaRPr lang="en-SG"/>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SG"/>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56A52260-07F7-4486-87A0-FAAE9AB3D9CE}" type="slidenum">
              <a:rPr lang="en-SG" smtClean="0"/>
              <a:t>‹#›</a:t>
            </a:fld>
            <a:endParaRPr lang="en-SG"/>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www.bbc.co.uk/science/hottopics/chocolate/addictive2.shtml" TargetMode="External"/><Relationship Id="rId2" Type="http://schemas.openxmlformats.org/officeDocument/2006/relationships/hyperlink" Target="http://www.bbc.co.uk/science/hottopics/chocolate/goodforyou.shtml#theobromine"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Unit 2 Informational Texts and Sentence Structure</a:t>
            </a:r>
            <a:endParaRPr lang="en-SG" dirty="0"/>
          </a:p>
        </p:txBody>
      </p:sp>
      <p:sp>
        <p:nvSpPr>
          <p:cNvPr id="3" name="Subtitle 2"/>
          <p:cNvSpPr>
            <a:spLocks noGrp="1"/>
          </p:cNvSpPr>
          <p:nvPr>
            <p:ph type="subTitle" idx="1"/>
          </p:nvPr>
        </p:nvSpPr>
        <p:spPr/>
        <p:txBody>
          <a:bodyPr/>
          <a:lstStyle/>
          <a:p>
            <a:endParaRPr lang="en-SG"/>
          </a:p>
        </p:txBody>
      </p:sp>
    </p:spTree>
    <p:extLst>
      <p:ext uri="{BB962C8B-B14F-4D97-AF65-F5344CB8AC3E}">
        <p14:creationId xmlns:p14="http://schemas.microsoft.com/office/powerpoint/2010/main" val="177020025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200" b="1" dirty="0" smtClean="0">
                <a:effectLst/>
              </a:rPr>
              <a:t/>
            </a:r>
            <a:br>
              <a:rPr lang="en-GB" sz="3200" b="1" dirty="0" smtClean="0">
                <a:effectLst/>
              </a:rPr>
            </a:br>
            <a:r>
              <a:rPr lang="en-GB" sz="3200" b="1" dirty="0" smtClean="0">
                <a:effectLst/>
              </a:rPr>
              <a:t>Characteristics </a:t>
            </a:r>
            <a:r>
              <a:rPr lang="en-GB" sz="3200" b="1" dirty="0">
                <a:effectLst/>
              </a:rPr>
              <a:t>of Nouns</a:t>
            </a:r>
            <a:r>
              <a:rPr lang="en-SG" sz="3200" dirty="0">
                <a:effectLst/>
              </a:rPr>
              <a:t/>
            </a:r>
            <a:br>
              <a:rPr lang="en-SG" sz="3200" dirty="0">
                <a:effectLst/>
              </a:rPr>
            </a:br>
            <a:endParaRPr lang="en-SG" sz="3200" dirty="0"/>
          </a:p>
        </p:txBody>
      </p:sp>
      <p:sp>
        <p:nvSpPr>
          <p:cNvPr id="3" name="Content Placeholder 2"/>
          <p:cNvSpPr>
            <a:spLocks noGrp="1"/>
          </p:cNvSpPr>
          <p:nvPr>
            <p:ph idx="1"/>
          </p:nvPr>
        </p:nvSpPr>
        <p:spPr/>
        <p:txBody>
          <a:bodyPr>
            <a:normAutofit/>
          </a:bodyPr>
          <a:lstStyle/>
          <a:p>
            <a:r>
              <a:rPr lang="en-GB" sz="4800" dirty="0" smtClean="0"/>
              <a:t>Irregular Nouns</a:t>
            </a:r>
          </a:p>
          <a:p>
            <a:r>
              <a:rPr lang="en-GB" sz="4800" dirty="0"/>
              <a:t>D</a:t>
            </a:r>
            <a:r>
              <a:rPr lang="en-GB" sz="4800" dirty="0" smtClean="0"/>
              <a:t>eterminers</a:t>
            </a:r>
            <a:r>
              <a:rPr lang="en-GB" sz="4800" dirty="0"/>
              <a:t>. </a:t>
            </a:r>
            <a:endParaRPr lang="en-GB" sz="4800" dirty="0" smtClean="0"/>
          </a:p>
          <a:p>
            <a:r>
              <a:rPr lang="en-GB" sz="4800" dirty="0"/>
              <a:t>P</a:t>
            </a:r>
            <a:r>
              <a:rPr lang="en-GB" sz="4800" dirty="0" smtClean="0"/>
              <a:t>ossession</a:t>
            </a:r>
            <a:endParaRPr lang="en-SG" sz="4800" dirty="0"/>
          </a:p>
        </p:txBody>
      </p:sp>
    </p:spTree>
    <p:extLst>
      <p:ext uri="{BB962C8B-B14F-4D97-AF65-F5344CB8AC3E}">
        <p14:creationId xmlns:p14="http://schemas.microsoft.com/office/powerpoint/2010/main" val="3667261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200" b="1" dirty="0" smtClean="0">
                <a:effectLst/>
              </a:rPr>
              <a:t/>
            </a:r>
            <a:br>
              <a:rPr lang="en-GB" sz="3200" b="1" dirty="0" smtClean="0">
                <a:effectLst/>
              </a:rPr>
            </a:br>
            <a:r>
              <a:rPr lang="en-GB" sz="3200" b="1" dirty="0" smtClean="0">
                <a:effectLst/>
              </a:rPr>
              <a:t>Task </a:t>
            </a:r>
            <a:r>
              <a:rPr lang="en-GB" sz="3200" b="1" dirty="0">
                <a:effectLst/>
              </a:rPr>
              <a:t>2</a:t>
            </a:r>
            <a:r>
              <a:rPr lang="en-SG" sz="3200" dirty="0">
                <a:effectLst/>
              </a:rPr>
              <a:t/>
            </a:r>
            <a:br>
              <a:rPr lang="en-SG" sz="3200" dirty="0">
                <a:effectLst/>
              </a:rPr>
            </a:br>
            <a:endParaRPr lang="en-SG" sz="3200" dirty="0"/>
          </a:p>
        </p:txBody>
      </p:sp>
      <p:sp>
        <p:nvSpPr>
          <p:cNvPr id="3" name="Content Placeholder 2"/>
          <p:cNvSpPr>
            <a:spLocks noGrp="1"/>
          </p:cNvSpPr>
          <p:nvPr>
            <p:ph idx="1"/>
          </p:nvPr>
        </p:nvSpPr>
        <p:spPr/>
        <p:txBody>
          <a:bodyPr/>
          <a:lstStyle/>
          <a:p>
            <a:r>
              <a:rPr lang="en-GB" dirty="0"/>
              <a:t>1. a peaceful </a:t>
            </a:r>
            <a:r>
              <a:rPr lang="en-GB" u="sng" dirty="0"/>
              <a:t>place (any other acceptable answer)</a:t>
            </a:r>
            <a:endParaRPr lang="en-SG" dirty="0"/>
          </a:p>
          <a:p>
            <a:r>
              <a:rPr lang="en-GB" dirty="0"/>
              <a:t>2. the tall, Indian </a:t>
            </a:r>
            <a:r>
              <a:rPr lang="en-GB" u="sng" dirty="0"/>
              <a:t>man (any other acceptable answer)</a:t>
            </a:r>
            <a:endParaRPr lang="en-SG" dirty="0"/>
          </a:p>
          <a:p>
            <a:r>
              <a:rPr lang="en-GB" dirty="0"/>
              <a:t>3. this difficult </a:t>
            </a:r>
            <a:r>
              <a:rPr lang="en-GB" u="sng" dirty="0"/>
              <a:t>child (any other acceptable answer)</a:t>
            </a:r>
            <a:endParaRPr lang="en-SG" dirty="0"/>
          </a:p>
          <a:p>
            <a:r>
              <a:rPr lang="en-GB" dirty="0"/>
              <a:t>4. my brown and white </a:t>
            </a:r>
            <a:r>
              <a:rPr lang="en-GB" u="sng" dirty="0"/>
              <a:t>file (any other acceptable answer)</a:t>
            </a:r>
            <a:endParaRPr lang="en-SG" dirty="0"/>
          </a:p>
        </p:txBody>
      </p:sp>
    </p:spTree>
    <p:extLst>
      <p:ext uri="{BB962C8B-B14F-4D97-AF65-F5344CB8AC3E}">
        <p14:creationId xmlns:p14="http://schemas.microsoft.com/office/powerpoint/2010/main" val="3261321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2800" b="1" dirty="0" smtClean="0">
                <a:effectLst/>
              </a:rPr>
              <a:t/>
            </a:r>
            <a:br>
              <a:rPr lang="en-GB" sz="2800" b="1" dirty="0" smtClean="0">
                <a:effectLst/>
              </a:rPr>
            </a:br>
            <a:r>
              <a:rPr lang="en-GB" sz="3600" b="1" dirty="0" smtClean="0">
                <a:effectLst/>
              </a:rPr>
              <a:t>Nouns </a:t>
            </a:r>
            <a:r>
              <a:rPr lang="en-GB" sz="3600" b="1" dirty="0">
                <a:effectLst/>
              </a:rPr>
              <a:t>that can be Countable and Uncountable</a:t>
            </a:r>
            <a:r>
              <a:rPr lang="en-SG" sz="2800" dirty="0">
                <a:effectLst/>
              </a:rPr>
              <a:t/>
            </a:r>
            <a:br>
              <a:rPr lang="en-SG" sz="2800" dirty="0">
                <a:effectLst/>
              </a:rPr>
            </a:br>
            <a:r>
              <a:rPr lang="en-SG" sz="2800" dirty="0">
                <a:effectLst/>
              </a:rPr>
              <a:t/>
            </a:r>
            <a:br>
              <a:rPr lang="en-SG" sz="2800" dirty="0">
                <a:effectLst/>
              </a:rPr>
            </a:br>
            <a:endParaRPr lang="en-SG" sz="2800" dirty="0"/>
          </a:p>
        </p:txBody>
      </p:sp>
      <p:sp>
        <p:nvSpPr>
          <p:cNvPr id="3" name="Content Placeholder 2"/>
          <p:cNvSpPr>
            <a:spLocks noGrp="1"/>
          </p:cNvSpPr>
          <p:nvPr>
            <p:ph idx="1"/>
          </p:nvPr>
        </p:nvSpPr>
        <p:spPr/>
        <p:txBody>
          <a:bodyPr>
            <a:normAutofit/>
          </a:bodyPr>
          <a:lstStyle/>
          <a:p>
            <a:r>
              <a:rPr lang="en-GB" dirty="0"/>
              <a:t>Sometimes, the same noun can be countable </a:t>
            </a:r>
            <a:r>
              <a:rPr lang="en-GB" i="1" dirty="0"/>
              <a:t>and</a:t>
            </a:r>
            <a:r>
              <a:rPr lang="en-GB" dirty="0"/>
              <a:t> uncountable, often with a change of meaning</a:t>
            </a:r>
            <a:r>
              <a:rPr lang="en-GB" dirty="0" smtClean="0"/>
              <a:t>.</a:t>
            </a:r>
          </a:p>
          <a:p>
            <a:pPr marL="82296" indent="0">
              <a:buNone/>
            </a:pPr>
            <a:endParaRPr lang="en-GB" dirty="0" smtClean="0"/>
          </a:p>
          <a:p>
            <a:r>
              <a:rPr lang="en-GB" b="1" u="sng" dirty="0"/>
              <a:t>Task </a:t>
            </a:r>
            <a:r>
              <a:rPr lang="en-GB" b="1" u="sng" dirty="0" smtClean="0"/>
              <a:t>3</a:t>
            </a:r>
          </a:p>
          <a:p>
            <a:r>
              <a:rPr lang="en-GB" sz="2600" dirty="0"/>
              <a:t>1. There are two </a:t>
            </a:r>
            <a:r>
              <a:rPr lang="en-GB" sz="2600" u="sng" dirty="0"/>
              <a:t>hairs</a:t>
            </a:r>
            <a:r>
              <a:rPr lang="en-GB" sz="2600" dirty="0"/>
              <a:t> in my coffee!</a:t>
            </a:r>
            <a:r>
              <a:rPr lang="en-GB" sz="2600" b="1" dirty="0"/>
              <a:t> (  C   </a:t>
            </a:r>
            <a:r>
              <a:rPr lang="en-GB" sz="2600" b="1" dirty="0" smtClean="0"/>
              <a:t>)</a:t>
            </a:r>
            <a:endParaRPr lang="en-SG" sz="2600" dirty="0"/>
          </a:p>
          <a:p>
            <a:r>
              <a:rPr lang="en-GB" sz="2600" dirty="0"/>
              <a:t>2. I don't have much </a:t>
            </a:r>
            <a:r>
              <a:rPr lang="en-GB" sz="2600" u="sng" dirty="0"/>
              <a:t>hair</a:t>
            </a:r>
            <a:r>
              <a:rPr lang="en-GB" sz="2600" dirty="0"/>
              <a:t>. </a:t>
            </a:r>
            <a:r>
              <a:rPr lang="en-GB" sz="2600" b="1" dirty="0"/>
              <a:t>(   UC  </a:t>
            </a:r>
            <a:r>
              <a:rPr lang="en-GB" sz="2600" b="1" dirty="0" smtClean="0"/>
              <a:t>)</a:t>
            </a:r>
            <a:endParaRPr lang="en-SG" sz="2600" dirty="0"/>
          </a:p>
          <a:p>
            <a:r>
              <a:rPr lang="en-GB" sz="2600" dirty="0"/>
              <a:t>3. Draw the curtain. There's too much </a:t>
            </a:r>
            <a:r>
              <a:rPr lang="en-GB" sz="2600" u="sng" dirty="0"/>
              <a:t>light</a:t>
            </a:r>
            <a:r>
              <a:rPr lang="en-GB" sz="2600" dirty="0"/>
              <a:t>! </a:t>
            </a:r>
            <a:r>
              <a:rPr lang="en-GB" sz="2600" b="1" dirty="0" smtClean="0"/>
              <a:t>(UC  </a:t>
            </a:r>
            <a:r>
              <a:rPr lang="en-GB" sz="2600" b="1" dirty="0"/>
              <a:t>)</a:t>
            </a:r>
            <a:endParaRPr lang="en-SG" sz="2600" dirty="0"/>
          </a:p>
          <a:p>
            <a:pPr marL="82296" indent="0">
              <a:buNone/>
            </a:pPr>
            <a:endParaRPr lang="en-SG" dirty="0"/>
          </a:p>
          <a:p>
            <a:endParaRPr lang="en-SG" dirty="0"/>
          </a:p>
        </p:txBody>
      </p:sp>
    </p:spTree>
    <p:extLst>
      <p:ext uri="{BB962C8B-B14F-4D97-AF65-F5344CB8AC3E}">
        <p14:creationId xmlns:p14="http://schemas.microsoft.com/office/powerpoint/2010/main" val="1147340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200" b="1" u="sng" dirty="0" smtClean="0"/>
              <a:t/>
            </a:r>
            <a:br>
              <a:rPr lang="en-GB" sz="3200" b="1" u="sng" dirty="0" smtClean="0"/>
            </a:br>
            <a:r>
              <a:rPr lang="en-GB" sz="3200" b="1" u="sng" dirty="0" smtClean="0"/>
              <a:t>Task </a:t>
            </a:r>
            <a:r>
              <a:rPr lang="en-GB" sz="3200" b="1" u="sng" dirty="0"/>
              <a:t>3</a:t>
            </a:r>
            <a:br>
              <a:rPr lang="en-GB" sz="3200" b="1" u="sng" dirty="0"/>
            </a:br>
            <a:endParaRPr lang="en-SG" sz="3200" dirty="0"/>
          </a:p>
        </p:txBody>
      </p:sp>
      <p:sp>
        <p:nvSpPr>
          <p:cNvPr id="3" name="Content Placeholder 2"/>
          <p:cNvSpPr>
            <a:spLocks noGrp="1"/>
          </p:cNvSpPr>
          <p:nvPr>
            <p:ph idx="1"/>
          </p:nvPr>
        </p:nvSpPr>
        <p:spPr/>
        <p:txBody>
          <a:bodyPr>
            <a:normAutofit fontScale="85000" lnSpcReduction="10000"/>
          </a:bodyPr>
          <a:lstStyle/>
          <a:p>
            <a:r>
              <a:rPr lang="en-GB" dirty="0" smtClean="0"/>
              <a:t>4</a:t>
            </a:r>
            <a:r>
              <a:rPr lang="en-GB" dirty="0"/>
              <a:t>. There are two </a:t>
            </a:r>
            <a:r>
              <a:rPr lang="en-GB" u="sng" dirty="0"/>
              <a:t>lights</a:t>
            </a:r>
            <a:r>
              <a:rPr lang="en-GB" dirty="0"/>
              <a:t> in our bedroom. </a:t>
            </a:r>
            <a:r>
              <a:rPr lang="en-GB" b="1" dirty="0"/>
              <a:t>(   C  )</a:t>
            </a:r>
            <a:endParaRPr lang="en-SG" dirty="0"/>
          </a:p>
          <a:p>
            <a:pPr marL="82296" indent="0">
              <a:buNone/>
            </a:pPr>
            <a:endParaRPr lang="en-SG" dirty="0" smtClean="0"/>
          </a:p>
          <a:p>
            <a:r>
              <a:rPr lang="en-GB" dirty="0" smtClean="0"/>
              <a:t>5. </a:t>
            </a:r>
            <a:r>
              <a:rPr lang="en-GB" dirty="0" err="1" smtClean="0"/>
              <a:t>Shhhhh</a:t>
            </a:r>
            <a:r>
              <a:rPr lang="en-GB" dirty="0" smtClean="0"/>
              <a:t>! I thought I heard a </a:t>
            </a:r>
            <a:r>
              <a:rPr lang="en-GB" u="sng" dirty="0" smtClean="0"/>
              <a:t>noise</a:t>
            </a:r>
            <a:r>
              <a:rPr lang="en-GB" dirty="0" smtClean="0"/>
              <a:t>. </a:t>
            </a:r>
            <a:r>
              <a:rPr lang="en-GB" b="1" dirty="0" smtClean="0"/>
              <a:t>(  C   )</a:t>
            </a:r>
            <a:endParaRPr lang="en-SG" dirty="0" smtClean="0"/>
          </a:p>
          <a:p>
            <a:pPr marL="82296" indent="0">
              <a:buNone/>
            </a:pPr>
            <a:r>
              <a:rPr lang="en-GB" dirty="0"/>
              <a:t> </a:t>
            </a:r>
            <a:endParaRPr lang="en-SG" dirty="0" smtClean="0"/>
          </a:p>
          <a:p>
            <a:r>
              <a:rPr lang="en-GB" dirty="0" smtClean="0"/>
              <a:t>6. It's difficult to work when there is too much </a:t>
            </a:r>
            <a:r>
              <a:rPr lang="en-GB" u="sng" dirty="0" smtClean="0"/>
              <a:t>noise</a:t>
            </a:r>
            <a:r>
              <a:rPr lang="en-GB" dirty="0" smtClean="0"/>
              <a:t>. </a:t>
            </a:r>
            <a:r>
              <a:rPr lang="en-GB" b="1" dirty="0" smtClean="0"/>
              <a:t>(   UC  )</a:t>
            </a:r>
            <a:endParaRPr lang="en-SG" dirty="0" smtClean="0"/>
          </a:p>
          <a:p>
            <a:pPr marL="82296" indent="0">
              <a:buNone/>
            </a:pPr>
            <a:r>
              <a:rPr lang="en-GB" dirty="0"/>
              <a:t> </a:t>
            </a:r>
            <a:endParaRPr lang="en-SG" dirty="0"/>
          </a:p>
          <a:p>
            <a:r>
              <a:rPr lang="en-GB" dirty="0"/>
              <a:t>7. Our house has seven </a:t>
            </a:r>
            <a:r>
              <a:rPr lang="en-GB" u="sng" dirty="0"/>
              <a:t>rooms</a:t>
            </a:r>
            <a:r>
              <a:rPr lang="en-GB" dirty="0"/>
              <a:t>. </a:t>
            </a:r>
            <a:r>
              <a:rPr lang="en-GB" b="1" dirty="0"/>
              <a:t>(  C   )</a:t>
            </a:r>
            <a:endParaRPr lang="en-SG" dirty="0"/>
          </a:p>
          <a:p>
            <a:pPr marL="82296" indent="0">
              <a:buNone/>
            </a:pPr>
            <a:r>
              <a:rPr lang="en-GB" dirty="0"/>
              <a:t> </a:t>
            </a:r>
            <a:endParaRPr lang="en-SG" dirty="0"/>
          </a:p>
          <a:p>
            <a:r>
              <a:rPr lang="en-GB" dirty="0"/>
              <a:t>8. Is there </a:t>
            </a:r>
            <a:r>
              <a:rPr lang="en-GB" u="sng" dirty="0"/>
              <a:t>room</a:t>
            </a:r>
            <a:r>
              <a:rPr lang="en-GB" dirty="0"/>
              <a:t> for me to sit here? </a:t>
            </a:r>
            <a:r>
              <a:rPr lang="en-GB" b="1" dirty="0"/>
              <a:t>(   UC  )</a:t>
            </a:r>
            <a:endParaRPr lang="en-SG" dirty="0"/>
          </a:p>
          <a:p>
            <a:endParaRPr lang="en-SG" dirty="0"/>
          </a:p>
        </p:txBody>
      </p:sp>
    </p:spTree>
    <p:extLst>
      <p:ext uri="{BB962C8B-B14F-4D97-AF65-F5344CB8AC3E}">
        <p14:creationId xmlns:p14="http://schemas.microsoft.com/office/powerpoint/2010/main" val="2593559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a:effectLst/>
              </a:rPr>
              <a:t>Task 4</a:t>
            </a:r>
            <a:endParaRPr lang="en-SG" sz="3200" dirty="0"/>
          </a:p>
        </p:txBody>
      </p:sp>
      <p:sp>
        <p:nvSpPr>
          <p:cNvPr id="3" name="Content Placeholder 2"/>
          <p:cNvSpPr>
            <a:spLocks noGrp="1"/>
          </p:cNvSpPr>
          <p:nvPr>
            <p:ph idx="1"/>
          </p:nvPr>
        </p:nvSpPr>
        <p:spPr/>
        <p:txBody>
          <a:bodyPr/>
          <a:lstStyle/>
          <a:p>
            <a:r>
              <a:rPr lang="en-GB" sz="2800" dirty="0"/>
              <a:t>1. The board will meet next Monday to consider your </a:t>
            </a:r>
            <a:r>
              <a:rPr lang="en-GB" sz="2800" u="sng" dirty="0"/>
              <a:t>application</a:t>
            </a:r>
            <a:r>
              <a:rPr lang="en-GB" sz="2800" dirty="0"/>
              <a:t>. </a:t>
            </a:r>
            <a:r>
              <a:rPr lang="en-GB" sz="2800" b="1" dirty="0"/>
              <a:t>( C </a:t>
            </a:r>
            <a:r>
              <a:rPr lang="en-GB" sz="2800" b="1" dirty="0" smtClean="0"/>
              <a:t> </a:t>
            </a:r>
            <a:r>
              <a:rPr lang="en-GB" sz="2800" b="1" dirty="0"/>
              <a:t>)</a:t>
            </a:r>
            <a:endParaRPr lang="en-SG" sz="2800" dirty="0"/>
          </a:p>
          <a:p>
            <a:r>
              <a:rPr lang="en-GB" sz="2800" dirty="0"/>
              <a:t>2. The </a:t>
            </a:r>
            <a:r>
              <a:rPr lang="en-GB" sz="2800" u="sng" dirty="0"/>
              <a:t>information </a:t>
            </a:r>
            <a:r>
              <a:rPr lang="en-GB" sz="2800" dirty="0"/>
              <a:t>you gave to the police was very useful. </a:t>
            </a:r>
            <a:r>
              <a:rPr lang="en-GB" sz="2800" b="1" dirty="0"/>
              <a:t>( UC </a:t>
            </a:r>
            <a:r>
              <a:rPr lang="en-GB" sz="2800" b="1" dirty="0" smtClean="0"/>
              <a:t>)</a:t>
            </a:r>
            <a:endParaRPr lang="en-SG" sz="2800" dirty="0"/>
          </a:p>
          <a:p>
            <a:r>
              <a:rPr lang="en-GB" sz="2800" dirty="0"/>
              <a:t>3. I thought it was an unusual </a:t>
            </a:r>
            <a:r>
              <a:rPr lang="en-GB" sz="2800" u="sng" dirty="0"/>
              <a:t>comment </a:t>
            </a:r>
            <a:r>
              <a:rPr lang="en-GB" sz="2800" dirty="0"/>
              <a:t>to make. </a:t>
            </a:r>
            <a:r>
              <a:rPr lang="en-GB" sz="2800" b="1" dirty="0"/>
              <a:t>(  </a:t>
            </a:r>
            <a:r>
              <a:rPr lang="en-GB" sz="2800" b="1" dirty="0" smtClean="0"/>
              <a:t>C </a:t>
            </a:r>
            <a:r>
              <a:rPr lang="en-GB" sz="2800" b="1" dirty="0"/>
              <a:t>)</a:t>
            </a:r>
            <a:endParaRPr lang="en-SG" sz="2800" dirty="0"/>
          </a:p>
          <a:p>
            <a:r>
              <a:rPr lang="en-GB" sz="2800" dirty="0"/>
              <a:t>4. Drinking too much damages your </a:t>
            </a:r>
            <a:r>
              <a:rPr lang="en-GB" sz="2800" u="sng" dirty="0"/>
              <a:t>health</a:t>
            </a:r>
            <a:r>
              <a:rPr lang="en-GB" sz="2800" dirty="0"/>
              <a:t>. </a:t>
            </a:r>
            <a:endParaRPr lang="en-GB" sz="2800" dirty="0" smtClean="0"/>
          </a:p>
          <a:p>
            <a:pPr marL="82296" indent="0">
              <a:buNone/>
            </a:pPr>
            <a:r>
              <a:rPr lang="en-GB" sz="2800" b="1" dirty="0" smtClean="0"/>
              <a:t>   ( UC)</a:t>
            </a:r>
            <a:endParaRPr lang="en-SG" sz="2800" dirty="0"/>
          </a:p>
          <a:p>
            <a:r>
              <a:rPr lang="en-GB" sz="2800" dirty="0"/>
              <a:t>5. Jean is studying </a:t>
            </a:r>
            <a:r>
              <a:rPr lang="en-GB" sz="2800" u="sng" dirty="0"/>
              <a:t>art</a:t>
            </a:r>
            <a:r>
              <a:rPr lang="en-GB" sz="2800" dirty="0"/>
              <a:t> at college. </a:t>
            </a:r>
            <a:r>
              <a:rPr lang="en-GB" sz="2800" b="1" dirty="0" smtClean="0"/>
              <a:t>(UC )</a:t>
            </a:r>
            <a:endParaRPr lang="en-SG" sz="2800" dirty="0"/>
          </a:p>
          <a:p>
            <a:endParaRPr lang="en-SG" dirty="0"/>
          </a:p>
        </p:txBody>
      </p:sp>
    </p:spTree>
    <p:extLst>
      <p:ext uri="{BB962C8B-B14F-4D97-AF65-F5344CB8AC3E}">
        <p14:creationId xmlns:p14="http://schemas.microsoft.com/office/powerpoint/2010/main" val="3872968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200" b="1" dirty="0" smtClean="0"/>
              <a:t/>
            </a:r>
            <a:br>
              <a:rPr lang="en-GB" sz="3200" b="1" dirty="0" smtClean="0"/>
            </a:br>
            <a:r>
              <a:rPr lang="en-GB" sz="3200" b="1" dirty="0" smtClean="0"/>
              <a:t>Verbs</a:t>
            </a:r>
            <a:r>
              <a:rPr lang="en-SG" sz="3200" dirty="0"/>
              <a:t/>
            </a:r>
            <a:br>
              <a:rPr lang="en-SG" sz="3200" dirty="0"/>
            </a:br>
            <a:endParaRPr lang="en-SG" sz="3200" dirty="0"/>
          </a:p>
        </p:txBody>
      </p:sp>
      <p:sp>
        <p:nvSpPr>
          <p:cNvPr id="3" name="Content Placeholder 2"/>
          <p:cNvSpPr>
            <a:spLocks noGrp="1"/>
          </p:cNvSpPr>
          <p:nvPr>
            <p:ph idx="1"/>
          </p:nvPr>
        </p:nvSpPr>
        <p:spPr/>
        <p:txBody>
          <a:bodyPr/>
          <a:lstStyle/>
          <a:p>
            <a:r>
              <a:rPr lang="en-GB" dirty="0" smtClean="0"/>
              <a:t>The </a:t>
            </a:r>
            <a:r>
              <a:rPr lang="en-GB" b="1" dirty="0">
                <a:solidFill>
                  <a:srgbClr val="FF0000"/>
                </a:solidFill>
              </a:rPr>
              <a:t>verb</a:t>
            </a:r>
            <a:r>
              <a:rPr lang="en-GB" dirty="0"/>
              <a:t> is </a:t>
            </a:r>
            <a:r>
              <a:rPr lang="en-GB" dirty="0" smtClean="0"/>
              <a:t>the </a:t>
            </a:r>
            <a:r>
              <a:rPr lang="en-GB" dirty="0"/>
              <a:t>most important part of a sentence. </a:t>
            </a:r>
            <a:endParaRPr lang="en-GB" dirty="0" smtClean="0"/>
          </a:p>
          <a:p>
            <a:r>
              <a:rPr lang="en-GB" dirty="0" smtClean="0"/>
              <a:t>A </a:t>
            </a:r>
            <a:r>
              <a:rPr lang="en-GB" dirty="0"/>
              <a:t>verb says  something </a:t>
            </a:r>
            <a:r>
              <a:rPr lang="en-GB" dirty="0" smtClean="0"/>
              <a:t>about </a:t>
            </a:r>
            <a:r>
              <a:rPr lang="en-GB" dirty="0"/>
              <a:t>the subject of the sentence and expresses actions, events, or states of being. </a:t>
            </a:r>
            <a:endParaRPr lang="en-GB" dirty="0" smtClean="0"/>
          </a:p>
          <a:p>
            <a:r>
              <a:rPr lang="en-GB" dirty="0"/>
              <a:t>My first teacher </a:t>
            </a:r>
            <a:r>
              <a:rPr lang="en-GB" b="1" dirty="0">
                <a:solidFill>
                  <a:srgbClr val="FF0000"/>
                </a:solidFill>
              </a:rPr>
              <a:t>was</a:t>
            </a:r>
            <a:r>
              <a:rPr lang="en-GB" dirty="0"/>
              <a:t> Ms Susan, but I </a:t>
            </a:r>
            <a:r>
              <a:rPr lang="en-GB" b="1" dirty="0">
                <a:solidFill>
                  <a:srgbClr val="FF0000"/>
                </a:solidFill>
              </a:rPr>
              <a:t>remember</a:t>
            </a:r>
            <a:r>
              <a:rPr lang="en-GB" dirty="0"/>
              <a:t> the guard, Sam, more vividly. </a:t>
            </a:r>
            <a:endParaRPr lang="en-SG" dirty="0"/>
          </a:p>
          <a:p>
            <a:r>
              <a:rPr lang="en-GB" dirty="0"/>
              <a:t>Paul </a:t>
            </a:r>
            <a:r>
              <a:rPr lang="en-GB" b="1" dirty="0">
                <a:solidFill>
                  <a:srgbClr val="FF0000"/>
                </a:solidFill>
              </a:rPr>
              <a:t>seems</a:t>
            </a:r>
            <a:r>
              <a:rPr lang="en-GB" dirty="0"/>
              <a:t> </a:t>
            </a:r>
            <a:r>
              <a:rPr lang="en-GB" dirty="0" smtClean="0"/>
              <a:t>unhappy.</a:t>
            </a:r>
            <a:endParaRPr lang="en-SG" dirty="0"/>
          </a:p>
          <a:p>
            <a:endParaRPr lang="en-SG" dirty="0"/>
          </a:p>
        </p:txBody>
      </p:sp>
    </p:spTree>
    <p:extLst>
      <p:ext uri="{BB962C8B-B14F-4D97-AF65-F5344CB8AC3E}">
        <p14:creationId xmlns:p14="http://schemas.microsoft.com/office/powerpoint/2010/main" val="5551982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a:effectLst/>
              </a:rPr>
              <a:t>Characteristics of Verbs</a:t>
            </a:r>
            <a:endParaRPr lang="en-SG" sz="3200" dirty="0"/>
          </a:p>
        </p:txBody>
      </p:sp>
      <p:sp>
        <p:nvSpPr>
          <p:cNvPr id="3" name="Content Placeholder 2"/>
          <p:cNvSpPr>
            <a:spLocks noGrp="1"/>
          </p:cNvSpPr>
          <p:nvPr>
            <p:ph idx="1"/>
          </p:nvPr>
        </p:nvSpPr>
        <p:spPr/>
        <p:txBody>
          <a:bodyPr/>
          <a:lstStyle/>
          <a:p>
            <a:r>
              <a:rPr lang="en-GB" dirty="0"/>
              <a:t>Certain endings are characteristic of the base forms of </a:t>
            </a:r>
            <a:r>
              <a:rPr lang="en-GB" dirty="0" smtClean="0"/>
              <a:t>verbs:</a:t>
            </a:r>
          </a:p>
          <a:p>
            <a:r>
              <a:rPr lang="en-SG" dirty="0"/>
              <a:t>Ending	</a:t>
            </a:r>
            <a:r>
              <a:rPr lang="en-SG" dirty="0" smtClean="0"/>
              <a:t>   Base </a:t>
            </a:r>
            <a:r>
              <a:rPr lang="en-SG" dirty="0"/>
              <a:t>Form</a:t>
            </a:r>
          </a:p>
          <a:p>
            <a:r>
              <a:rPr lang="en-SG" dirty="0">
                <a:solidFill>
                  <a:srgbClr val="FF0000"/>
                </a:solidFill>
              </a:rPr>
              <a:t>-ate	</a:t>
            </a:r>
            <a:r>
              <a:rPr lang="en-SG" dirty="0" smtClean="0">
                <a:solidFill>
                  <a:srgbClr val="FF0000"/>
                </a:solidFill>
              </a:rPr>
              <a:t>     concentrate</a:t>
            </a:r>
            <a:r>
              <a:rPr lang="en-SG" dirty="0">
                <a:solidFill>
                  <a:srgbClr val="FF0000"/>
                </a:solidFill>
              </a:rPr>
              <a:t>, demonstrate, </a:t>
            </a:r>
            <a:r>
              <a:rPr lang="en-SG" dirty="0" smtClean="0">
                <a:solidFill>
                  <a:srgbClr val="FF0000"/>
                </a:solidFill>
              </a:rPr>
              <a:t>        .    </a:t>
            </a:r>
            <a:r>
              <a:rPr lang="en-SG" dirty="0">
                <a:solidFill>
                  <a:srgbClr val="FF0000"/>
                </a:solidFill>
              </a:rPr>
              <a:t> </a:t>
            </a:r>
            <a:r>
              <a:rPr lang="en-SG" dirty="0" smtClean="0">
                <a:solidFill>
                  <a:srgbClr val="FF0000"/>
                </a:solidFill>
              </a:rPr>
              <a:t>             illustrate</a:t>
            </a:r>
            <a:endParaRPr lang="en-SG" dirty="0">
              <a:solidFill>
                <a:srgbClr val="FF0000"/>
              </a:solidFill>
            </a:endParaRPr>
          </a:p>
          <a:p>
            <a:r>
              <a:rPr lang="en-SG" dirty="0">
                <a:solidFill>
                  <a:srgbClr val="FF0000"/>
                </a:solidFill>
              </a:rPr>
              <a:t>-</a:t>
            </a:r>
            <a:r>
              <a:rPr lang="en-SG" dirty="0" err="1">
                <a:solidFill>
                  <a:srgbClr val="FF0000"/>
                </a:solidFill>
              </a:rPr>
              <a:t>ify</a:t>
            </a:r>
            <a:r>
              <a:rPr lang="en-SG" dirty="0">
                <a:solidFill>
                  <a:srgbClr val="FF0000"/>
                </a:solidFill>
              </a:rPr>
              <a:t>	</a:t>
            </a:r>
            <a:r>
              <a:rPr lang="en-SG" dirty="0" smtClean="0">
                <a:solidFill>
                  <a:srgbClr val="FF0000"/>
                </a:solidFill>
              </a:rPr>
              <a:t>             clarify</a:t>
            </a:r>
            <a:r>
              <a:rPr lang="en-SG" dirty="0">
                <a:solidFill>
                  <a:srgbClr val="FF0000"/>
                </a:solidFill>
              </a:rPr>
              <a:t>, dignify, magnify</a:t>
            </a:r>
          </a:p>
          <a:p>
            <a:r>
              <a:rPr lang="en-SG" dirty="0">
                <a:solidFill>
                  <a:srgbClr val="FF0000"/>
                </a:solidFill>
              </a:rPr>
              <a:t>-</a:t>
            </a:r>
            <a:r>
              <a:rPr lang="en-SG" dirty="0" err="1">
                <a:solidFill>
                  <a:srgbClr val="FF0000"/>
                </a:solidFill>
              </a:rPr>
              <a:t>ise</a:t>
            </a:r>
            <a:r>
              <a:rPr lang="en-SG" dirty="0">
                <a:solidFill>
                  <a:srgbClr val="FF0000"/>
                </a:solidFill>
              </a:rPr>
              <a:t>/-</a:t>
            </a:r>
            <a:r>
              <a:rPr lang="en-SG" dirty="0" err="1">
                <a:solidFill>
                  <a:srgbClr val="FF0000"/>
                </a:solidFill>
              </a:rPr>
              <a:t>ize</a:t>
            </a:r>
            <a:r>
              <a:rPr lang="en-SG" dirty="0">
                <a:solidFill>
                  <a:srgbClr val="FF0000"/>
                </a:solidFill>
              </a:rPr>
              <a:t>	</a:t>
            </a:r>
            <a:r>
              <a:rPr lang="en-SG" dirty="0" smtClean="0">
                <a:solidFill>
                  <a:srgbClr val="FF0000"/>
                </a:solidFill>
              </a:rPr>
              <a:t>     baptize</a:t>
            </a:r>
            <a:r>
              <a:rPr lang="en-SG" dirty="0">
                <a:solidFill>
                  <a:srgbClr val="FF0000"/>
                </a:solidFill>
              </a:rPr>
              <a:t>, conceptualize</a:t>
            </a:r>
          </a:p>
          <a:p>
            <a:endParaRPr lang="en-SG" dirty="0"/>
          </a:p>
        </p:txBody>
      </p:sp>
    </p:spTree>
    <p:extLst>
      <p:ext uri="{BB962C8B-B14F-4D97-AF65-F5344CB8AC3E}">
        <p14:creationId xmlns:p14="http://schemas.microsoft.com/office/powerpoint/2010/main" val="2861525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a:effectLst/>
              </a:rPr>
              <a:t> </a:t>
            </a:r>
            <a:r>
              <a:rPr lang="en-GB" sz="3200" dirty="0" smtClean="0">
                <a:effectLst/>
              </a:rPr>
              <a:t>Forms of Verbs: Inflections </a:t>
            </a:r>
            <a:endParaRPr lang="en-SG" sz="3200" dirty="0"/>
          </a:p>
        </p:txBody>
      </p:sp>
      <p:sp>
        <p:nvSpPr>
          <p:cNvPr id="3" name="Content Placeholder 2"/>
          <p:cNvSpPr>
            <a:spLocks noGrp="1"/>
          </p:cNvSpPr>
          <p:nvPr>
            <p:ph idx="1"/>
          </p:nvPr>
        </p:nvSpPr>
        <p:spPr/>
        <p:txBody>
          <a:bodyPr/>
          <a:lstStyle/>
          <a:p>
            <a:r>
              <a:rPr lang="en-GB" b="1" dirty="0" smtClean="0"/>
              <a:t>Indicate TENSE</a:t>
            </a:r>
            <a:r>
              <a:rPr lang="en-GB" dirty="0"/>
              <a:t>. </a:t>
            </a:r>
            <a:r>
              <a:rPr lang="en-GB" dirty="0" smtClean="0"/>
              <a:t>For example:</a:t>
            </a:r>
          </a:p>
          <a:p>
            <a:r>
              <a:rPr lang="en-GB" dirty="0" smtClean="0"/>
              <a:t>The </a:t>
            </a:r>
            <a:r>
              <a:rPr lang="en-GB" i="1" dirty="0"/>
              <a:t>-</a:t>
            </a:r>
            <a:r>
              <a:rPr lang="en-GB" b="1" dirty="0"/>
              <a:t>s</a:t>
            </a:r>
            <a:r>
              <a:rPr lang="en-GB" dirty="0"/>
              <a:t> inflection indicates the </a:t>
            </a:r>
            <a:r>
              <a:rPr lang="en-GB" b="1" dirty="0"/>
              <a:t>PRESENT </a:t>
            </a:r>
            <a:r>
              <a:rPr lang="en-GB" b="1" dirty="0" smtClean="0"/>
              <a:t>TENSE</a:t>
            </a:r>
            <a:r>
              <a:rPr lang="en-GB" dirty="0" smtClean="0"/>
              <a:t> </a:t>
            </a:r>
          </a:p>
          <a:p>
            <a:r>
              <a:rPr lang="en-GB" dirty="0"/>
              <a:t>T</a:t>
            </a:r>
            <a:r>
              <a:rPr lang="en-GB" dirty="0" smtClean="0"/>
              <a:t>he </a:t>
            </a:r>
            <a:r>
              <a:rPr lang="en-GB" i="1" dirty="0"/>
              <a:t>-</a:t>
            </a:r>
            <a:r>
              <a:rPr lang="en-GB" i="1" dirty="0" err="1"/>
              <a:t>ed</a:t>
            </a:r>
            <a:r>
              <a:rPr lang="en-GB" dirty="0"/>
              <a:t> inflection indicates the </a:t>
            </a:r>
            <a:r>
              <a:rPr lang="en-GB" b="1" dirty="0"/>
              <a:t>PAST </a:t>
            </a:r>
            <a:r>
              <a:rPr lang="en-GB" b="1" dirty="0" smtClean="0"/>
              <a:t>TENSE</a:t>
            </a:r>
            <a:endParaRPr lang="en-GB" dirty="0"/>
          </a:p>
          <a:p>
            <a:endParaRPr lang="en-SG" dirty="0"/>
          </a:p>
          <a:p>
            <a:endParaRPr lang="en-SG" dirty="0"/>
          </a:p>
        </p:txBody>
      </p:sp>
    </p:spTree>
    <p:extLst>
      <p:ext uri="{BB962C8B-B14F-4D97-AF65-F5344CB8AC3E}">
        <p14:creationId xmlns:p14="http://schemas.microsoft.com/office/powerpoint/2010/main" val="41415129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a:effectLst/>
              </a:rPr>
              <a:t> </a:t>
            </a:r>
            <a:r>
              <a:rPr lang="en-GB" sz="3200" b="1" dirty="0" smtClean="0">
                <a:effectLst/>
              </a:rPr>
              <a:t>5 Forms of Verbs: </a:t>
            </a:r>
            <a:endParaRPr lang="en-SG" sz="3200" b="1" dirty="0"/>
          </a:p>
        </p:txBody>
      </p:sp>
      <p:sp>
        <p:nvSpPr>
          <p:cNvPr id="3" name="Content Placeholder 2"/>
          <p:cNvSpPr>
            <a:spLocks noGrp="1"/>
          </p:cNvSpPr>
          <p:nvPr>
            <p:ph idx="1"/>
          </p:nvPr>
        </p:nvSpPr>
        <p:spPr/>
        <p:txBody>
          <a:bodyPr/>
          <a:lstStyle/>
          <a:p>
            <a:pPr marL="596646" indent="-514350">
              <a:lnSpc>
                <a:spcPct val="150000"/>
              </a:lnSpc>
              <a:buFont typeface="+mj-lt"/>
              <a:buAutoNum type="arabicPeriod"/>
            </a:pPr>
            <a:r>
              <a:rPr lang="en-US" sz="3600" dirty="0" smtClean="0"/>
              <a:t>Base/Infinitive: (to) sing/cook.</a:t>
            </a:r>
          </a:p>
          <a:p>
            <a:pPr marL="596646" indent="-514350">
              <a:lnSpc>
                <a:spcPct val="150000"/>
              </a:lnSpc>
              <a:buFont typeface="+mj-lt"/>
              <a:buAutoNum type="arabicPeriod"/>
            </a:pPr>
            <a:r>
              <a:rPr lang="en-US" sz="3600" dirty="0" smtClean="0"/>
              <a:t>Present tense: He sings/cooks.</a:t>
            </a:r>
          </a:p>
          <a:p>
            <a:pPr marL="596646" indent="-514350">
              <a:lnSpc>
                <a:spcPct val="150000"/>
              </a:lnSpc>
              <a:buFont typeface="+mj-lt"/>
              <a:buAutoNum type="arabicPeriod"/>
            </a:pPr>
            <a:r>
              <a:rPr lang="en-US" sz="3600" dirty="0" smtClean="0"/>
              <a:t>Past Tense: He sang/cooked.</a:t>
            </a:r>
          </a:p>
          <a:p>
            <a:pPr marL="596646" indent="-514350">
              <a:lnSpc>
                <a:spcPct val="150000"/>
              </a:lnSpc>
              <a:buFont typeface="+mj-lt"/>
              <a:buAutoNum type="arabicPeriod"/>
            </a:pPr>
            <a:r>
              <a:rPr lang="en-US" sz="3600" dirty="0" smtClean="0"/>
              <a:t>-</a:t>
            </a:r>
            <a:r>
              <a:rPr lang="en-US" sz="3600" dirty="0" err="1" smtClean="0"/>
              <a:t>ing</a:t>
            </a:r>
            <a:r>
              <a:rPr lang="en-US" sz="3600" dirty="0" smtClean="0"/>
              <a:t> Participle: He is singing/cooking.</a:t>
            </a:r>
          </a:p>
          <a:p>
            <a:pPr marL="596646" indent="-514350">
              <a:lnSpc>
                <a:spcPct val="150000"/>
              </a:lnSpc>
              <a:buFont typeface="+mj-lt"/>
              <a:buAutoNum type="arabicPeriod"/>
            </a:pPr>
            <a:r>
              <a:rPr lang="en-US" sz="3600" dirty="0" smtClean="0"/>
              <a:t>-</a:t>
            </a:r>
            <a:r>
              <a:rPr lang="en-US" sz="3600" dirty="0" err="1" smtClean="0"/>
              <a:t>ed</a:t>
            </a:r>
            <a:r>
              <a:rPr lang="en-US" sz="3600" dirty="0" smtClean="0"/>
              <a:t> Participle: He has sung/cooked</a:t>
            </a:r>
            <a:r>
              <a:rPr lang="en-US" dirty="0" smtClean="0"/>
              <a:t>.</a:t>
            </a:r>
            <a:endParaRPr lang="en-SG" dirty="0"/>
          </a:p>
          <a:p>
            <a:endParaRPr lang="en-SG" dirty="0"/>
          </a:p>
        </p:txBody>
      </p:sp>
    </p:spTree>
    <p:extLst>
      <p:ext uri="{BB962C8B-B14F-4D97-AF65-F5344CB8AC3E}">
        <p14:creationId xmlns:p14="http://schemas.microsoft.com/office/powerpoint/2010/main" val="1104954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
            </a:r>
            <a:br>
              <a:rPr lang="en-US" b="1" dirty="0" smtClean="0"/>
            </a:br>
            <a:r>
              <a:rPr lang="en-US" sz="3600" b="1" dirty="0" smtClean="0"/>
              <a:t>AGREEMENT</a:t>
            </a:r>
            <a:r>
              <a:rPr lang="en-US" sz="3600" dirty="0" smtClean="0"/>
              <a:t> </a:t>
            </a:r>
            <a:r>
              <a:rPr lang="en-US" sz="3600" dirty="0"/>
              <a:t>or </a:t>
            </a:r>
            <a:r>
              <a:rPr lang="en-US" sz="3600" b="1" dirty="0"/>
              <a:t>CONCORD</a:t>
            </a:r>
            <a:r>
              <a:rPr lang="en-SG" dirty="0"/>
              <a:t/>
            </a:r>
            <a:br>
              <a:rPr lang="en-SG" dirty="0"/>
            </a:br>
            <a:endParaRPr lang="en-SG" dirty="0"/>
          </a:p>
        </p:txBody>
      </p:sp>
      <p:sp>
        <p:nvSpPr>
          <p:cNvPr id="3" name="Content Placeholder 2"/>
          <p:cNvSpPr>
            <a:spLocks noGrp="1"/>
          </p:cNvSpPr>
          <p:nvPr>
            <p:ph idx="1"/>
          </p:nvPr>
        </p:nvSpPr>
        <p:spPr/>
        <p:txBody>
          <a:bodyPr/>
          <a:lstStyle/>
          <a:p>
            <a:r>
              <a:rPr lang="en-US" dirty="0" smtClean="0"/>
              <a:t>This is the </a:t>
            </a:r>
            <a:r>
              <a:rPr lang="en-US" dirty="0"/>
              <a:t>correspondence between the pronoun (or noun) and the </a:t>
            </a:r>
            <a:r>
              <a:rPr lang="en-US" dirty="0" smtClean="0"/>
              <a:t>verb.</a:t>
            </a:r>
          </a:p>
          <a:p>
            <a:r>
              <a:rPr lang="en-US" dirty="0" smtClean="0"/>
              <a:t>Examples:</a:t>
            </a:r>
          </a:p>
          <a:p>
            <a:r>
              <a:rPr lang="en-GB" dirty="0" smtClean="0">
                <a:solidFill>
                  <a:srgbClr val="FF0000"/>
                </a:solidFill>
              </a:rPr>
              <a:t>She </a:t>
            </a:r>
            <a:r>
              <a:rPr lang="en-GB" i="1" dirty="0">
                <a:solidFill>
                  <a:srgbClr val="FF0000"/>
                </a:solidFill>
              </a:rPr>
              <a:t>travels </a:t>
            </a:r>
            <a:r>
              <a:rPr lang="en-GB" dirty="0"/>
              <a:t>to work by train.  </a:t>
            </a:r>
            <a:endParaRPr lang="en-GB" dirty="0" smtClean="0"/>
          </a:p>
          <a:p>
            <a:r>
              <a:rPr lang="en-GB" dirty="0" smtClean="0">
                <a:solidFill>
                  <a:srgbClr val="FF0000"/>
                </a:solidFill>
              </a:rPr>
              <a:t>They </a:t>
            </a:r>
            <a:r>
              <a:rPr lang="en-GB" i="1" dirty="0">
                <a:solidFill>
                  <a:srgbClr val="FF0000"/>
                </a:solidFill>
              </a:rPr>
              <a:t>travel </a:t>
            </a:r>
            <a:r>
              <a:rPr lang="en-GB" dirty="0"/>
              <a:t>to work by train.  </a:t>
            </a:r>
            <a:endParaRPr lang="en-SG" dirty="0"/>
          </a:p>
          <a:p>
            <a:endParaRPr lang="en-SG" dirty="0"/>
          </a:p>
        </p:txBody>
      </p:sp>
    </p:spTree>
    <p:extLst>
      <p:ext uri="{BB962C8B-B14F-4D97-AF65-F5344CB8AC3E}">
        <p14:creationId xmlns:p14="http://schemas.microsoft.com/office/powerpoint/2010/main" val="2556061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SG" dirty="0" smtClean="0"/>
              <a:t>Subject/Verb</a:t>
            </a:r>
            <a:endParaRPr lang="en-SG" dirty="0"/>
          </a:p>
        </p:txBody>
      </p:sp>
      <p:sp>
        <p:nvSpPr>
          <p:cNvPr id="3" name="Content Placeholder 2"/>
          <p:cNvSpPr>
            <a:spLocks noGrp="1"/>
          </p:cNvSpPr>
          <p:nvPr>
            <p:ph idx="1"/>
          </p:nvPr>
        </p:nvSpPr>
        <p:spPr/>
        <p:txBody>
          <a:bodyPr>
            <a:normAutofit/>
          </a:bodyPr>
          <a:lstStyle/>
          <a:p>
            <a:r>
              <a:rPr lang="en-GB" dirty="0" smtClean="0"/>
              <a:t>English </a:t>
            </a:r>
            <a:r>
              <a:rPr lang="en-GB" dirty="0"/>
              <a:t>sentence </a:t>
            </a:r>
            <a:r>
              <a:rPr lang="en-GB" dirty="0" smtClean="0"/>
              <a:t>has: </a:t>
            </a:r>
            <a:r>
              <a:rPr lang="en-GB" b="1" dirty="0" smtClean="0"/>
              <a:t>subject </a:t>
            </a:r>
            <a:r>
              <a:rPr lang="en-GB" dirty="0"/>
              <a:t>and </a:t>
            </a:r>
            <a:r>
              <a:rPr lang="en-GB" b="1" dirty="0" smtClean="0"/>
              <a:t>verb</a:t>
            </a:r>
            <a:r>
              <a:rPr lang="en-GB" b="1" dirty="0"/>
              <a:t>.</a:t>
            </a:r>
            <a:endParaRPr lang="en-SG" dirty="0"/>
          </a:p>
          <a:p>
            <a:r>
              <a:rPr lang="en-GB" b="1" dirty="0">
                <a:solidFill>
                  <a:srgbClr val="FF0000"/>
                </a:solidFill>
              </a:rPr>
              <a:t>S</a:t>
            </a:r>
            <a:r>
              <a:rPr lang="en-GB" b="1" dirty="0" smtClean="0">
                <a:solidFill>
                  <a:srgbClr val="FF0000"/>
                </a:solidFill>
              </a:rPr>
              <a:t>ubject</a:t>
            </a:r>
            <a:r>
              <a:rPr lang="en-GB" dirty="0"/>
              <a:t>, </a:t>
            </a:r>
            <a:r>
              <a:rPr lang="en-GB" dirty="0" smtClean="0"/>
              <a:t>placed near </a:t>
            </a:r>
            <a:r>
              <a:rPr lang="en-GB" dirty="0"/>
              <a:t>the beginning of the sentence, tells </a:t>
            </a:r>
            <a:r>
              <a:rPr lang="en-GB"/>
              <a:t>us </a:t>
            </a:r>
            <a:r>
              <a:rPr lang="en-GB" smtClean="0"/>
              <a:t>what/who </a:t>
            </a:r>
            <a:r>
              <a:rPr lang="en-GB" dirty="0"/>
              <a:t>the sentence is </a:t>
            </a:r>
            <a:r>
              <a:rPr lang="en-GB" dirty="0" smtClean="0"/>
              <a:t>about</a:t>
            </a:r>
            <a:r>
              <a:rPr lang="en-GB" dirty="0"/>
              <a:t>.</a:t>
            </a:r>
            <a:endParaRPr lang="en-GB" dirty="0" smtClean="0"/>
          </a:p>
          <a:p>
            <a:r>
              <a:rPr lang="en-GB" dirty="0" smtClean="0"/>
              <a:t>Subject </a:t>
            </a:r>
            <a:r>
              <a:rPr lang="en-GB" dirty="0"/>
              <a:t>always consists of a </a:t>
            </a:r>
            <a:r>
              <a:rPr lang="en-GB" b="1" dirty="0">
                <a:solidFill>
                  <a:srgbClr val="FF0000"/>
                </a:solidFill>
              </a:rPr>
              <a:t>noun</a:t>
            </a:r>
            <a:r>
              <a:rPr lang="en-GB" dirty="0"/>
              <a:t> or of some words which can function as a </a:t>
            </a:r>
            <a:r>
              <a:rPr lang="en-GB" dirty="0" smtClean="0"/>
              <a:t>noun.</a:t>
            </a:r>
          </a:p>
          <a:p>
            <a:r>
              <a:rPr lang="en-GB" dirty="0" smtClean="0">
                <a:solidFill>
                  <a:srgbClr val="FF0000"/>
                </a:solidFill>
              </a:rPr>
              <a:t>John</a:t>
            </a:r>
            <a:r>
              <a:rPr lang="en-GB" dirty="0"/>
              <a:t>, being a friendly computer salesman and baseball fan, </a:t>
            </a:r>
            <a:r>
              <a:rPr lang="en-GB" dirty="0">
                <a:solidFill>
                  <a:srgbClr val="FF0000"/>
                </a:solidFill>
              </a:rPr>
              <a:t>refused</a:t>
            </a:r>
            <a:r>
              <a:rPr lang="en-GB" dirty="0"/>
              <a:t> to argue. </a:t>
            </a:r>
            <a:endParaRPr lang="en-SG" dirty="0"/>
          </a:p>
        </p:txBody>
      </p:sp>
    </p:spTree>
    <p:extLst>
      <p:ext uri="{BB962C8B-B14F-4D97-AF65-F5344CB8AC3E}">
        <p14:creationId xmlns:p14="http://schemas.microsoft.com/office/powerpoint/2010/main" val="1614675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a:effectLst/>
              </a:rPr>
              <a:t>AUXILIARY </a:t>
            </a:r>
            <a:r>
              <a:rPr lang="en-GB" sz="3200" b="1" dirty="0" smtClean="0">
                <a:effectLst/>
              </a:rPr>
              <a:t>VERBS/MAIN VERBS</a:t>
            </a:r>
            <a:endParaRPr lang="en-SG" sz="3200" dirty="0"/>
          </a:p>
        </p:txBody>
      </p:sp>
      <p:sp>
        <p:nvSpPr>
          <p:cNvPr id="3" name="Content Placeholder 2"/>
          <p:cNvSpPr>
            <a:spLocks noGrp="1"/>
          </p:cNvSpPr>
          <p:nvPr>
            <p:ph idx="1"/>
          </p:nvPr>
        </p:nvSpPr>
        <p:spPr/>
        <p:txBody>
          <a:bodyPr/>
          <a:lstStyle/>
          <a:p>
            <a:r>
              <a:rPr lang="en-GB" dirty="0"/>
              <a:t>Auxiliaries always occur with a main </a:t>
            </a:r>
            <a:r>
              <a:rPr lang="en-GB" dirty="0" smtClean="0"/>
              <a:t>verb</a:t>
            </a:r>
          </a:p>
          <a:p>
            <a:r>
              <a:rPr lang="en-GB" dirty="0"/>
              <a:t>An important difference between auxiliary verbs and main verbs is that auxiliaries never occur alone in a sentence. </a:t>
            </a:r>
            <a:endParaRPr lang="en-GB" dirty="0" smtClean="0"/>
          </a:p>
          <a:p>
            <a:r>
              <a:rPr lang="en-GB" dirty="0"/>
              <a:t>The old lady </a:t>
            </a:r>
            <a:r>
              <a:rPr lang="en-GB" i="1" dirty="0">
                <a:solidFill>
                  <a:srgbClr val="FF0000"/>
                </a:solidFill>
              </a:rPr>
              <a:t>is writing</a:t>
            </a:r>
            <a:r>
              <a:rPr lang="en-GB" dirty="0">
                <a:solidFill>
                  <a:srgbClr val="FF0000"/>
                </a:solidFill>
              </a:rPr>
              <a:t> </a:t>
            </a:r>
            <a:r>
              <a:rPr lang="en-GB" dirty="0"/>
              <a:t>a </a:t>
            </a:r>
            <a:r>
              <a:rPr lang="en-GB" dirty="0" smtClean="0"/>
              <a:t>play.</a:t>
            </a:r>
            <a:r>
              <a:rPr lang="en-GB" dirty="0"/>
              <a:t>  </a:t>
            </a:r>
            <a:endParaRPr lang="en-SG" dirty="0"/>
          </a:p>
        </p:txBody>
      </p:sp>
    </p:spTree>
    <p:extLst>
      <p:ext uri="{BB962C8B-B14F-4D97-AF65-F5344CB8AC3E}">
        <p14:creationId xmlns:p14="http://schemas.microsoft.com/office/powerpoint/2010/main" val="39738904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a:effectLst/>
              </a:rPr>
              <a:t>Task 4</a:t>
            </a:r>
            <a:endParaRPr lang="en-SG" sz="3200" dirty="0"/>
          </a:p>
        </p:txBody>
      </p:sp>
      <p:sp>
        <p:nvSpPr>
          <p:cNvPr id="3" name="Content Placeholder 2"/>
          <p:cNvSpPr>
            <a:spLocks noGrp="1"/>
          </p:cNvSpPr>
          <p:nvPr>
            <p:ph idx="1"/>
          </p:nvPr>
        </p:nvSpPr>
        <p:spPr/>
        <p:txBody>
          <a:bodyPr/>
          <a:lstStyle/>
          <a:p>
            <a:pPr>
              <a:lnSpc>
                <a:spcPct val="150000"/>
              </a:lnSpc>
            </a:pPr>
            <a:r>
              <a:rPr lang="en-GB" sz="2800" dirty="0"/>
              <a:t>1. I will</a:t>
            </a:r>
            <a:r>
              <a:rPr lang="en-GB" sz="2800" b="1" dirty="0"/>
              <a:t> have </a:t>
            </a:r>
            <a:r>
              <a:rPr lang="en-GB" sz="2800" dirty="0"/>
              <a:t>the bread. (</a:t>
            </a:r>
            <a:r>
              <a:rPr lang="en-GB" sz="2800" b="1" dirty="0"/>
              <a:t> MV    </a:t>
            </a:r>
            <a:r>
              <a:rPr lang="en-GB" sz="2800" dirty="0"/>
              <a:t>) </a:t>
            </a:r>
            <a:endParaRPr lang="en-SG" sz="2800" dirty="0"/>
          </a:p>
          <a:p>
            <a:pPr>
              <a:lnSpc>
                <a:spcPct val="150000"/>
              </a:lnSpc>
            </a:pPr>
            <a:r>
              <a:rPr lang="en-GB" sz="2800" dirty="0"/>
              <a:t>2. Police </a:t>
            </a:r>
            <a:r>
              <a:rPr lang="en-GB" sz="2800" b="1" dirty="0"/>
              <a:t>are</a:t>
            </a:r>
            <a:r>
              <a:rPr lang="en-GB" sz="2800" dirty="0"/>
              <a:t> investigating the accident. (</a:t>
            </a:r>
            <a:r>
              <a:rPr lang="en-GB" sz="2800" b="1" dirty="0"/>
              <a:t>  AV   )</a:t>
            </a:r>
            <a:endParaRPr lang="en-SG" sz="2800" dirty="0"/>
          </a:p>
          <a:p>
            <a:pPr>
              <a:lnSpc>
                <a:spcPct val="150000"/>
              </a:lnSpc>
            </a:pPr>
            <a:r>
              <a:rPr lang="en-GB" sz="2800" dirty="0"/>
              <a:t>3. It </a:t>
            </a:r>
            <a:r>
              <a:rPr lang="en-GB" sz="2800" b="1" dirty="0"/>
              <a:t>is</a:t>
            </a:r>
            <a:r>
              <a:rPr lang="en-GB" sz="2800" dirty="0"/>
              <a:t> very cool here. (</a:t>
            </a:r>
            <a:r>
              <a:rPr lang="en-GB" sz="2800" b="1" dirty="0"/>
              <a:t>   MV  </a:t>
            </a:r>
            <a:r>
              <a:rPr lang="en-GB" sz="2800" dirty="0"/>
              <a:t>)</a:t>
            </a:r>
            <a:endParaRPr lang="en-SG" sz="2800" dirty="0"/>
          </a:p>
          <a:p>
            <a:pPr>
              <a:lnSpc>
                <a:spcPct val="150000"/>
              </a:lnSpc>
            </a:pPr>
            <a:r>
              <a:rPr lang="en-GB" sz="2800" dirty="0"/>
              <a:t>4. Where </a:t>
            </a:r>
            <a:r>
              <a:rPr lang="en-GB" sz="2800" b="1" dirty="0"/>
              <a:t>does</a:t>
            </a:r>
            <a:r>
              <a:rPr lang="en-GB" sz="2800" dirty="0"/>
              <a:t> your sister work? (</a:t>
            </a:r>
            <a:r>
              <a:rPr lang="en-GB" sz="2800" b="1" dirty="0"/>
              <a:t>  AV   )</a:t>
            </a:r>
            <a:endParaRPr lang="en-SG" sz="2800" dirty="0"/>
          </a:p>
          <a:p>
            <a:pPr>
              <a:lnSpc>
                <a:spcPct val="150000"/>
              </a:lnSpc>
            </a:pPr>
            <a:r>
              <a:rPr lang="en-GB" sz="2800" dirty="0"/>
              <a:t>5. They </a:t>
            </a:r>
            <a:r>
              <a:rPr lang="en-GB" sz="2800" b="1" dirty="0"/>
              <a:t>have</a:t>
            </a:r>
            <a:r>
              <a:rPr lang="en-GB" sz="2800" dirty="0"/>
              <a:t> decided to advertise the available position. (</a:t>
            </a:r>
            <a:r>
              <a:rPr lang="en-GB" sz="2800" b="1" dirty="0"/>
              <a:t>  AV   )</a:t>
            </a:r>
            <a:endParaRPr lang="en-SG" sz="2800" dirty="0"/>
          </a:p>
          <a:p>
            <a:endParaRPr lang="en-SG" dirty="0"/>
          </a:p>
        </p:txBody>
      </p:sp>
    </p:spTree>
    <p:extLst>
      <p:ext uri="{BB962C8B-B14F-4D97-AF65-F5344CB8AC3E}">
        <p14:creationId xmlns:p14="http://schemas.microsoft.com/office/powerpoint/2010/main" val="1105321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a:effectLst/>
              </a:rPr>
              <a:t>Missing Subject</a:t>
            </a:r>
            <a:endParaRPr lang="en-SG" sz="3200" dirty="0"/>
          </a:p>
        </p:txBody>
      </p:sp>
      <p:sp>
        <p:nvSpPr>
          <p:cNvPr id="3" name="Content Placeholder 2"/>
          <p:cNvSpPr>
            <a:spLocks noGrp="1"/>
          </p:cNvSpPr>
          <p:nvPr>
            <p:ph idx="1"/>
          </p:nvPr>
        </p:nvSpPr>
        <p:spPr/>
        <p:txBody>
          <a:bodyPr/>
          <a:lstStyle/>
          <a:p>
            <a:r>
              <a:rPr lang="en-GB" dirty="0"/>
              <a:t>L</a:t>
            </a:r>
            <a:r>
              <a:rPr lang="en-GB" dirty="0" smtClean="0"/>
              <a:t>ong </a:t>
            </a:r>
            <a:r>
              <a:rPr lang="en-GB" dirty="0"/>
              <a:t>sentences with several verbs usually need two or more subjects – one for each </a:t>
            </a:r>
            <a:r>
              <a:rPr lang="en-GB" dirty="0" smtClean="0"/>
              <a:t>verb.</a:t>
            </a:r>
          </a:p>
          <a:p>
            <a:r>
              <a:rPr lang="en-GB" dirty="0"/>
              <a:t>The subject of a sentence must be a </a:t>
            </a:r>
            <a:r>
              <a:rPr lang="en-GB" i="1" dirty="0"/>
              <a:t>noun</a:t>
            </a:r>
            <a:r>
              <a:rPr lang="en-GB" dirty="0"/>
              <a:t> or an </a:t>
            </a:r>
            <a:r>
              <a:rPr lang="en-GB" i="1" dirty="0"/>
              <a:t>‘-</a:t>
            </a:r>
            <a:r>
              <a:rPr lang="en-GB" i="1" dirty="0" err="1"/>
              <a:t>ing</a:t>
            </a:r>
            <a:r>
              <a:rPr lang="en-GB" i="1" dirty="0"/>
              <a:t>’ </a:t>
            </a:r>
            <a:r>
              <a:rPr lang="en-GB" i="1" dirty="0" smtClean="0"/>
              <a:t>gerund:</a:t>
            </a:r>
          </a:p>
          <a:p>
            <a:r>
              <a:rPr lang="en-GB" b="1" i="1" dirty="0"/>
              <a:t>Being </a:t>
            </a:r>
            <a:r>
              <a:rPr lang="en-GB" i="1" dirty="0"/>
              <a:t>well prepared for the exam</a:t>
            </a:r>
            <a:r>
              <a:rPr lang="en-GB" dirty="0"/>
              <a:t> helped Mohammed to score distinctions.</a:t>
            </a:r>
            <a:endParaRPr lang="en-SG" dirty="0"/>
          </a:p>
        </p:txBody>
      </p:sp>
    </p:spTree>
    <p:extLst>
      <p:ext uri="{BB962C8B-B14F-4D97-AF65-F5344CB8AC3E}">
        <p14:creationId xmlns:p14="http://schemas.microsoft.com/office/powerpoint/2010/main" val="2513857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200" b="1" dirty="0" smtClean="0">
                <a:effectLst/>
              </a:rPr>
              <a:t/>
            </a:r>
            <a:br>
              <a:rPr lang="en-GB" sz="3200" b="1" dirty="0" smtClean="0">
                <a:effectLst/>
              </a:rPr>
            </a:br>
            <a:r>
              <a:rPr lang="en-GB" sz="3200" b="1" dirty="0" smtClean="0">
                <a:effectLst/>
              </a:rPr>
              <a:t>Task </a:t>
            </a:r>
            <a:r>
              <a:rPr lang="en-GB" sz="3200" b="1" dirty="0">
                <a:effectLst/>
              </a:rPr>
              <a:t>8</a:t>
            </a:r>
            <a:r>
              <a:rPr lang="en-SG" sz="3200" dirty="0">
                <a:effectLst/>
              </a:rPr>
              <a:t/>
            </a:r>
            <a:br>
              <a:rPr lang="en-SG" sz="3200" dirty="0">
                <a:effectLst/>
              </a:rPr>
            </a:br>
            <a:endParaRPr lang="en-SG" sz="3200" dirty="0"/>
          </a:p>
        </p:txBody>
      </p:sp>
      <p:sp>
        <p:nvSpPr>
          <p:cNvPr id="3" name="Content Placeholder 2"/>
          <p:cNvSpPr>
            <a:spLocks noGrp="1"/>
          </p:cNvSpPr>
          <p:nvPr>
            <p:ph idx="1"/>
          </p:nvPr>
        </p:nvSpPr>
        <p:spPr/>
        <p:txBody>
          <a:bodyPr>
            <a:normAutofit fontScale="92500" lnSpcReduction="20000"/>
          </a:bodyPr>
          <a:lstStyle/>
          <a:p>
            <a:r>
              <a:rPr lang="en-GB" dirty="0"/>
              <a:t>he		we		they</a:t>
            </a:r>
            <a:endParaRPr lang="en-SG" dirty="0"/>
          </a:p>
          <a:p>
            <a:pPr marL="82296" indent="0">
              <a:buNone/>
            </a:pPr>
            <a:endParaRPr lang="en-SG" dirty="0"/>
          </a:p>
          <a:p>
            <a:r>
              <a:rPr lang="en-GB" dirty="0"/>
              <a:t>1. We cannot work any more when </a:t>
            </a:r>
            <a:r>
              <a:rPr lang="en-GB" u="sng" dirty="0"/>
              <a:t>_____</a:t>
            </a:r>
            <a:r>
              <a:rPr lang="en-GB" dirty="0"/>
              <a:t> become old and weak.</a:t>
            </a:r>
            <a:endParaRPr lang="en-SG" dirty="0"/>
          </a:p>
          <a:p>
            <a:pPr marL="82296" indent="0">
              <a:buNone/>
            </a:pPr>
            <a:endParaRPr lang="en-SG" dirty="0"/>
          </a:p>
          <a:p>
            <a:r>
              <a:rPr lang="en-GB" dirty="0"/>
              <a:t>2. </a:t>
            </a:r>
            <a:r>
              <a:rPr lang="en-GB" dirty="0" err="1"/>
              <a:t>Jamaluddin’s</a:t>
            </a:r>
            <a:r>
              <a:rPr lang="en-GB" dirty="0"/>
              <a:t> motor-cycle made a lot of noise before </a:t>
            </a:r>
            <a:r>
              <a:rPr lang="en-GB" u="sng" dirty="0"/>
              <a:t>____ </a:t>
            </a:r>
            <a:r>
              <a:rPr lang="en-GB" dirty="0"/>
              <a:t>repaired it.</a:t>
            </a:r>
            <a:endParaRPr lang="en-SG" dirty="0"/>
          </a:p>
          <a:p>
            <a:pPr marL="82296" indent="0">
              <a:buNone/>
            </a:pPr>
            <a:endParaRPr lang="en-SG" dirty="0"/>
          </a:p>
          <a:p>
            <a:r>
              <a:rPr lang="en-GB" dirty="0"/>
              <a:t>3. Singapore depended on the athletes to bring back a gold medal, but </a:t>
            </a:r>
            <a:r>
              <a:rPr lang="en-GB" u="sng" dirty="0" smtClean="0"/>
              <a:t>____</a:t>
            </a:r>
            <a:r>
              <a:rPr lang="en-GB" dirty="0" smtClean="0"/>
              <a:t> </a:t>
            </a:r>
            <a:r>
              <a:rPr lang="en-GB" dirty="0"/>
              <a:t>failed to achieve it.</a:t>
            </a:r>
            <a:endParaRPr lang="en-SG" dirty="0"/>
          </a:p>
          <a:p>
            <a:endParaRPr lang="en-SG" dirty="0"/>
          </a:p>
        </p:txBody>
      </p:sp>
    </p:spTree>
    <p:extLst>
      <p:ext uri="{BB962C8B-B14F-4D97-AF65-F5344CB8AC3E}">
        <p14:creationId xmlns:p14="http://schemas.microsoft.com/office/powerpoint/2010/main" val="307790997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a:effectLst/>
              </a:rPr>
              <a:t>INFORMATIVE TEXTS</a:t>
            </a:r>
            <a:endParaRPr lang="en-SG" sz="3200" dirty="0"/>
          </a:p>
        </p:txBody>
      </p:sp>
      <p:sp>
        <p:nvSpPr>
          <p:cNvPr id="3" name="Content Placeholder 2"/>
          <p:cNvSpPr>
            <a:spLocks noGrp="1"/>
          </p:cNvSpPr>
          <p:nvPr>
            <p:ph idx="1"/>
          </p:nvPr>
        </p:nvSpPr>
        <p:spPr/>
        <p:txBody>
          <a:bodyPr/>
          <a:lstStyle/>
          <a:p>
            <a:r>
              <a:rPr lang="en-GB" dirty="0"/>
              <a:t>An informative text is a text that wants to </a:t>
            </a:r>
            <a:r>
              <a:rPr lang="en-GB" b="1" i="1" dirty="0"/>
              <a:t>advise</a:t>
            </a:r>
            <a:r>
              <a:rPr lang="en-GB" dirty="0"/>
              <a:t> or </a:t>
            </a:r>
            <a:r>
              <a:rPr lang="en-GB" b="1" i="1" dirty="0"/>
              <a:t>tell</a:t>
            </a:r>
            <a:r>
              <a:rPr lang="en-GB" dirty="0"/>
              <a:t> you about something</a:t>
            </a:r>
            <a:r>
              <a:rPr lang="en-GB" dirty="0" smtClean="0"/>
              <a:t>.</a:t>
            </a:r>
          </a:p>
          <a:p>
            <a:r>
              <a:rPr lang="en-GB" dirty="0"/>
              <a:t>For </a:t>
            </a:r>
            <a:r>
              <a:rPr lang="en-GB" dirty="0" smtClean="0"/>
              <a:t>example:</a:t>
            </a:r>
            <a:endParaRPr lang="en-SG" dirty="0"/>
          </a:p>
          <a:p>
            <a:pPr lvl="0"/>
            <a:r>
              <a:rPr lang="en-GB" dirty="0"/>
              <a:t>A newspaper article might give you information about a health issue like giving up smoking.</a:t>
            </a:r>
            <a:endParaRPr lang="en-SG" dirty="0"/>
          </a:p>
          <a:p>
            <a:endParaRPr lang="en-SG" dirty="0"/>
          </a:p>
          <a:p>
            <a:endParaRPr lang="en-SG" dirty="0"/>
          </a:p>
        </p:txBody>
      </p:sp>
    </p:spTree>
    <p:extLst>
      <p:ext uri="{BB962C8B-B14F-4D97-AF65-F5344CB8AC3E}">
        <p14:creationId xmlns:p14="http://schemas.microsoft.com/office/powerpoint/2010/main" val="1391380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smtClean="0"/>
              <a:t>Features </a:t>
            </a:r>
            <a:r>
              <a:rPr lang="en-GB" sz="3200" b="1" dirty="0"/>
              <a:t>of informative </a:t>
            </a:r>
            <a:r>
              <a:rPr lang="en-GB" sz="3200" b="1" dirty="0" smtClean="0"/>
              <a:t>texts:</a:t>
            </a:r>
            <a:endParaRPr lang="en-SG" sz="3200" dirty="0"/>
          </a:p>
        </p:txBody>
      </p:sp>
      <p:sp>
        <p:nvSpPr>
          <p:cNvPr id="3" name="Content Placeholder 2"/>
          <p:cNvSpPr>
            <a:spLocks noGrp="1"/>
          </p:cNvSpPr>
          <p:nvPr>
            <p:ph idx="1"/>
          </p:nvPr>
        </p:nvSpPr>
        <p:spPr/>
        <p:txBody>
          <a:bodyPr/>
          <a:lstStyle/>
          <a:p>
            <a:pPr lvl="0">
              <a:lnSpc>
                <a:spcPct val="150000"/>
              </a:lnSpc>
            </a:pPr>
            <a:r>
              <a:rPr lang="en-GB" sz="3600" dirty="0"/>
              <a:t>A</a:t>
            </a:r>
            <a:r>
              <a:rPr lang="en-GB" sz="3600" dirty="0" smtClean="0"/>
              <a:t>void </a:t>
            </a:r>
            <a:r>
              <a:rPr lang="en-GB" sz="3600" dirty="0"/>
              <a:t>repetition</a:t>
            </a:r>
            <a:endParaRPr lang="en-SG" sz="3600" dirty="0"/>
          </a:p>
          <a:p>
            <a:pPr lvl="0">
              <a:lnSpc>
                <a:spcPct val="150000"/>
              </a:lnSpc>
            </a:pPr>
            <a:r>
              <a:rPr lang="en-GB" sz="3600" dirty="0"/>
              <a:t>C</a:t>
            </a:r>
            <a:r>
              <a:rPr lang="en-GB" sz="3600" dirty="0" smtClean="0"/>
              <a:t>ontain </a:t>
            </a:r>
            <a:r>
              <a:rPr lang="en-GB" sz="3600" dirty="0"/>
              <a:t>facts</a:t>
            </a:r>
            <a:endParaRPr lang="en-SG" sz="3600" dirty="0"/>
          </a:p>
          <a:p>
            <a:pPr lvl="0">
              <a:lnSpc>
                <a:spcPct val="150000"/>
              </a:lnSpc>
            </a:pPr>
            <a:r>
              <a:rPr lang="en-GB" sz="3600" dirty="0"/>
              <a:t>G</a:t>
            </a:r>
            <a:r>
              <a:rPr lang="en-GB" sz="3600" dirty="0" smtClean="0"/>
              <a:t>ive </a:t>
            </a:r>
            <a:r>
              <a:rPr lang="en-GB" sz="3600" dirty="0"/>
              <a:t>information in a clear way – introducing the subject and then developing it.  </a:t>
            </a:r>
            <a:endParaRPr lang="en-SG" sz="3600" dirty="0"/>
          </a:p>
          <a:p>
            <a:endParaRPr lang="en-SG" dirty="0"/>
          </a:p>
        </p:txBody>
      </p:sp>
    </p:spTree>
    <p:extLst>
      <p:ext uri="{BB962C8B-B14F-4D97-AF65-F5344CB8AC3E}">
        <p14:creationId xmlns:p14="http://schemas.microsoft.com/office/powerpoint/2010/main" val="3452830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SG"/>
          </a:p>
        </p:txBody>
      </p:sp>
      <p:sp>
        <p:nvSpPr>
          <p:cNvPr id="3" name="Content Placeholder 2"/>
          <p:cNvSpPr>
            <a:spLocks noGrp="1"/>
          </p:cNvSpPr>
          <p:nvPr>
            <p:ph idx="1"/>
          </p:nvPr>
        </p:nvSpPr>
        <p:spPr/>
        <p:txBody>
          <a:bodyPr/>
          <a:lstStyle/>
          <a:p>
            <a:r>
              <a:rPr lang="en-US" i="1" u="sng" dirty="0"/>
              <a:t>Chocolate[S]</a:t>
            </a:r>
            <a:r>
              <a:rPr lang="en-US" i="1" dirty="0"/>
              <a:t> </a:t>
            </a:r>
            <a:r>
              <a:rPr lang="en-US" i="1" u="sng" dirty="0"/>
              <a:t>stimulates[V]</a:t>
            </a:r>
            <a:r>
              <a:rPr lang="en-US" i="1" dirty="0"/>
              <a:t> the release of endorphins.</a:t>
            </a:r>
            <a:endParaRPr lang="en-SG" dirty="0"/>
          </a:p>
          <a:p>
            <a:r>
              <a:rPr lang="en-US" i="1" u="sng" dirty="0"/>
              <a:t>These</a:t>
            </a:r>
            <a:r>
              <a:rPr lang="en-US" i="1" dirty="0"/>
              <a:t>[S] </a:t>
            </a:r>
            <a:r>
              <a:rPr lang="en-US" i="1" u="sng" dirty="0"/>
              <a:t>are</a:t>
            </a:r>
            <a:r>
              <a:rPr lang="en-US" i="1" dirty="0"/>
              <a:t>[S] natural body hormones. </a:t>
            </a:r>
            <a:r>
              <a:rPr lang="en-US" i="1" u="sng" dirty="0"/>
              <a:t>They</a:t>
            </a:r>
            <a:r>
              <a:rPr lang="en-US" i="1" dirty="0"/>
              <a:t>[S] </a:t>
            </a:r>
            <a:r>
              <a:rPr lang="en-US" i="1" u="sng" dirty="0"/>
              <a:t>generate</a:t>
            </a:r>
            <a:r>
              <a:rPr lang="en-US" i="1" dirty="0"/>
              <a:t>[V] feelings of pleasure and well-being</a:t>
            </a:r>
            <a:r>
              <a:rPr lang="en-GB" i="1" dirty="0"/>
              <a:t>.</a:t>
            </a:r>
            <a:endParaRPr lang="en-SG" dirty="0"/>
          </a:p>
          <a:p>
            <a:endParaRPr lang="en-SG" dirty="0"/>
          </a:p>
        </p:txBody>
      </p:sp>
    </p:spTree>
    <p:extLst>
      <p:ext uri="{BB962C8B-B14F-4D97-AF65-F5344CB8AC3E}">
        <p14:creationId xmlns:p14="http://schemas.microsoft.com/office/powerpoint/2010/main" val="118655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effectLst/>
              </a:rPr>
              <a:t/>
            </a:r>
            <a:br>
              <a:rPr lang="en-GB" b="1" dirty="0" smtClean="0">
                <a:effectLst/>
              </a:rPr>
            </a:br>
            <a:r>
              <a:rPr lang="en-GB" b="1" dirty="0" smtClean="0">
                <a:effectLst/>
              </a:rPr>
              <a:t>Sample </a:t>
            </a:r>
            <a:r>
              <a:rPr lang="en-GB" b="1" dirty="0">
                <a:effectLst/>
              </a:rPr>
              <a:t>Passage</a:t>
            </a:r>
            <a:r>
              <a:rPr lang="en-SG" dirty="0">
                <a:effectLst/>
              </a:rPr>
              <a:t/>
            </a:r>
            <a:br>
              <a:rPr lang="en-SG" dirty="0">
                <a:effectLst/>
              </a:rPr>
            </a:br>
            <a:endParaRPr lang="en-SG" dirty="0"/>
          </a:p>
        </p:txBody>
      </p:sp>
      <p:sp>
        <p:nvSpPr>
          <p:cNvPr id="3" name="Content Placeholder 2"/>
          <p:cNvSpPr>
            <a:spLocks noGrp="1"/>
          </p:cNvSpPr>
          <p:nvPr>
            <p:ph idx="1"/>
          </p:nvPr>
        </p:nvSpPr>
        <p:spPr/>
        <p:txBody>
          <a:bodyPr>
            <a:normAutofit fontScale="92500" lnSpcReduction="20000"/>
          </a:bodyPr>
          <a:lstStyle/>
          <a:p>
            <a:r>
              <a:rPr lang="en-US" b="1" dirty="0"/>
              <a:t>Chocolate chemistry</a:t>
            </a:r>
            <a:r>
              <a:rPr lang="en-US" dirty="0"/>
              <a:t/>
            </a:r>
            <a:br>
              <a:rPr lang="en-US" dirty="0"/>
            </a:br>
            <a:r>
              <a:rPr lang="en-US" u="sng" dirty="0"/>
              <a:t>Some people </a:t>
            </a:r>
            <a:r>
              <a:rPr lang="en-GB" b="1" dirty="0"/>
              <a:t>[S] </a:t>
            </a:r>
            <a:r>
              <a:rPr lang="en-US" u="sng" dirty="0"/>
              <a:t>crave</a:t>
            </a:r>
            <a:r>
              <a:rPr lang="en-US" dirty="0"/>
              <a:t> [V] </a:t>
            </a:r>
            <a:r>
              <a:rPr lang="en-GB" dirty="0"/>
              <a:t>{</a:t>
            </a:r>
            <a:r>
              <a:rPr lang="en-GB" dirty="0" err="1"/>
              <a:t>pl</a:t>
            </a:r>
            <a:r>
              <a:rPr lang="en-GB" dirty="0"/>
              <a:t>}</a:t>
            </a:r>
            <a:r>
              <a:rPr lang="en-US" dirty="0"/>
              <a:t> chocolate. Like other sweet food, </a:t>
            </a:r>
            <a:r>
              <a:rPr lang="en-US" u="sng" dirty="0"/>
              <a:t>chocolate</a:t>
            </a:r>
            <a:r>
              <a:rPr lang="en-US" dirty="0"/>
              <a:t> </a:t>
            </a:r>
            <a:r>
              <a:rPr lang="en-GB" b="1" dirty="0"/>
              <a:t>[S] </a:t>
            </a:r>
            <a:r>
              <a:rPr lang="en-US" u="sng" dirty="0"/>
              <a:t>stimulates</a:t>
            </a:r>
            <a:r>
              <a:rPr lang="en-US" dirty="0"/>
              <a:t> </a:t>
            </a:r>
            <a:r>
              <a:rPr lang="en-GB" b="1" dirty="0"/>
              <a:t>[V] </a:t>
            </a:r>
            <a:r>
              <a:rPr lang="en-GB" dirty="0"/>
              <a:t>{</a:t>
            </a:r>
            <a:r>
              <a:rPr lang="en-GB" dirty="0" err="1"/>
              <a:t>sg</a:t>
            </a:r>
            <a:r>
              <a:rPr lang="en-GB" dirty="0"/>
              <a:t>} </a:t>
            </a:r>
            <a:r>
              <a:rPr lang="en-US" dirty="0"/>
              <a:t>the release of </a:t>
            </a:r>
            <a:r>
              <a:rPr lang="en-US" b="1" dirty="0"/>
              <a:t>endorphins</a:t>
            </a:r>
            <a:r>
              <a:rPr lang="en-US" dirty="0"/>
              <a:t>, natural body hormones that generate feelings of pleasure and well-being. General sweetness aside, </a:t>
            </a:r>
            <a:r>
              <a:rPr lang="en-US" u="sng" dirty="0"/>
              <a:t>there </a:t>
            </a:r>
            <a:r>
              <a:rPr lang="en-GB" b="1" dirty="0"/>
              <a:t>[S] </a:t>
            </a:r>
            <a:r>
              <a:rPr lang="en-US" u="sng" dirty="0"/>
              <a:t>are</a:t>
            </a:r>
            <a:r>
              <a:rPr lang="en-US" dirty="0"/>
              <a:t> </a:t>
            </a:r>
            <a:r>
              <a:rPr lang="en-GB" b="1" dirty="0"/>
              <a:t>[V] </a:t>
            </a:r>
            <a:r>
              <a:rPr lang="en-GB" dirty="0"/>
              <a:t>{</a:t>
            </a:r>
            <a:r>
              <a:rPr lang="en-GB" dirty="0" err="1"/>
              <a:t>pl</a:t>
            </a:r>
            <a:r>
              <a:rPr lang="en-GB" dirty="0"/>
              <a:t>} </a:t>
            </a:r>
            <a:r>
              <a:rPr lang="en-US" dirty="0"/>
              <a:t>various chemical elements specific to chocolate that may help to stimulate cravings. In fact, </a:t>
            </a:r>
            <a:r>
              <a:rPr lang="en-US" u="sng" dirty="0"/>
              <a:t>chocolate </a:t>
            </a:r>
            <a:r>
              <a:rPr lang="en-GB" b="1" dirty="0"/>
              <a:t>[S] </a:t>
            </a:r>
            <a:r>
              <a:rPr lang="en-US" u="sng" dirty="0"/>
              <a:t>contains </a:t>
            </a:r>
            <a:r>
              <a:rPr lang="en-GB" b="1" dirty="0"/>
              <a:t>[V] </a:t>
            </a:r>
            <a:r>
              <a:rPr lang="en-GB" dirty="0"/>
              <a:t>{</a:t>
            </a:r>
            <a:r>
              <a:rPr lang="en-GB" dirty="0" err="1"/>
              <a:t>sg</a:t>
            </a:r>
            <a:r>
              <a:rPr lang="en-GB" dirty="0"/>
              <a:t>} </a:t>
            </a:r>
            <a:r>
              <a:rPr lang="en-US" dirty="0"/>
              <a:t>over 300 chemicals and </a:t>
            </a:r>
            <a:r>
              <a:rPr lang="en-US" u="sng" dirty="0"/>
              <a:t>it</a:t>
            </a:r>
            <a:r>
              <a:rPr lang="en-US" dirty="0"/>
              <a:t> [S] </a:t>
            </a:r>
            <a:r>
              <a:rPr lang="en-US" u="sng" dirty="0"/>
              <a:t>is </a:t>
            </a:r>
            <a:r>
              <a:rPr lang="en-GB" b="1" dirty="0"/>
              <a:t>[V] </a:t>
            </a:r>
            <a:r>
              <a:rPr lang="en-GB" dirty="0"/>
              <a:t>{</a:t>
            </a:r>
            <a:r>
              <a:rPr lang="en-GB" dirty="0" err="1"/>
              <a:t>sg</a:t>
            </a:r>
            <a:r>
              <a:rPr lang="en-GB" dirty="0"/>
              <a:t>} </a:t>
            </a:r>
            <a:r>
              <a:rPr lang="en-US" dirty="0"/>
              <a:t>not known how all of these affect humans.</a:t>
            </a:r>
            <a:endParaRPr lang="en-SG" dirty="0"/>
          </a:p>
          <a:p>
            <a:endParaRPr lang="en-SG" dirty="0"/>
          </a:p>
        </p:txBody>
      </p:sp>
    </p:spTree>
    <p:extLst>
      <p:ext uri="{BB962C8B-B14F-4D97-AF65-F5344CB8AC3E}">
        <p14:creationId xmlns:p14="http://schemas.microsoft.com/office/powerpoint/2010/main" val="122702612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effectLst/>
              </a:rPr>
              <a:t/>
            </a:r>
            <a:br>
              <a:rPr lang="en-GB" b="1" dirty="0" smtClean="0">
                <a:effectLst/>
              </a:rPr>
            </a:br>
            <a:r>
              <a:rPr lang="en-GB" b="1" dirty="0" smtClean="0">
                <a:effectLst/>
              </a:rPr>
              <a:t>Sample </a:t>
            </a:r>
            <a:r>
              <a:rPr lang="en-GB" b="1" dirty="0">
                <a:effectLst/>
              </a:rPr>
              <a:t>Passage</a:t>
            </a:r>
            <a:r>
              <a:rPr lang="en-SG" dirty="0">
                <a:effectLst/>
              </a:rPr>
              <a:t/>
            </a:r>
            <a:br>
              <a:rPr lang="en-SG" dirty="0">
                <a:effectLst/>
              </a:rPr>
            </a:br>
            <a:endParaRPr lang="en-SG" dirty="0"/>
          </a:p>
        </p:txBody>
      </p:sp>
      <p:sp>
        <p:nvSpPr>
          <p:cNvPr id="3" name="Content Placeholder 2"/>
          <p:cNvSpPr>
            <a:spLocks noGrp="1"/>
          </p:cNvSpPr>
          <p:nvPr>
            <p:ph idx="1"/>
          </p:nvPr>
        </p:nvSpPr>
        <p:spPr/>
        <p:txBody>
          <a:bodyPr>
            <a:normAutofit fontScale="92500"/>
          </a:bodyPr>
          <a:lstStyle/>
          <a:p>
            <a:r>
              <a:rPr lang="en-GB" u="sng" dirty="0"/>
              <a:t>Central nervous stimulants such as </a:t>
            </a:r>
            <a:r>
              <a:rPr lang="en-GB" b="1" u="sng" dirty="0"/>
              <a:t>caffeine </a:t>
            </a:r>
            <a:r>
              <a:rPr lang="en-GB" b="1" dirty="0"/>
              <a:t>[S] </a:t>
            </a:r>
            <a:r>
              <a:rPr lang="en-GB" u="sng" dirty="0"/>
              <a:t>are</a:t>
            </a:r>
            <a:r>
              <a:rPr lang="en-GB" dirty="0"/>
              <a:t> </a:t>
            </a:r>
            <a:r>
              <a:rPr lang="en-GB" b="1" dirty="0"/>
              <a:t>[V]</a:t>
            </a:r>
            <a:r>
              <a:rPr lang="en-GB" dirty="0"/>
              <a:t> {</a:t>
            </a:r>
            <a:r>
              <a:rPr lang="en-GB" dirty="0" err="1"/>
              <a:t>pl</a:t>
            </a:r>
            <a:r>
              <a:rPr lang="en-GB" dirty="0"/>
              <a:t>}</a:t>
            </a:r>
            <a:r>
              <a:rPr lang="en-GB" b="1" dirty="0"/>
              <a:t> </a:t>
            </a:r>
            <a:r>
              <a:rPr lang="en-GB" dirty="0"/>
              <a:t>present in small amounts, and </a:t>
            </a:r>
            <a:r>
              <a:rPr lang="en-GB" u="sng" dirty="0"/>
              <a:t>this </a:t>
            </a:r>
            <a:r>
              <a:rPr lang="en-GB" b="1" dirty="0"/>
              <a:t>[S] </a:t>
            </a:r>
            <a:r>
              <a:rPr lang="en-GB" u="sng" dirty="0"/>
              <a:t>has</a:t>
            </a:r>
            <a:r>
              <a:rPr lang="en-GB" dirty="0"/>
              <a:t> </a:t>
            </a:r>
            <a:r>
              <a:rPr lang="en-GB" b="1" dirty="0"/>
              <a:t>[V] </a:t>
            </a:r>
            <a:r>
              <a:rPr lang="en-GB" dirty="0"/>
              <a:t>{</a:t>
            </a:r>
            <a:r>
              <a:rPr lang="en-GB" dirty="0" err="1"/>
              <a:t>sg</a:t>
            </a:r>
            <a:r>
              <a:rPr lang="en-GB" dirty="0"/>
              <a:t>} a mild effect on alertness as </a:t>
            </a:r>
            <a:r>
              <a:rPr lang="en-GB" u="sng" dirty="0"/>
              <a:t>we </a:t>
            </a:r>
            <a:r>
              <a:rPr lang="en-GB" b="1" dirty="0"/>
              <a:t>[S] </a:t>
            </a:r>
            <a:r>
              <a:rPr lang="en-GB" u="sng" dirty="0"/>
              <a:t>know</a:t>
            </a:r>
            <a:r>
              <a:rPr lang="en-GB" dirty="0"/>
              <a:t> [V]{</a:t>
            </a:r>
            <a:r>
              <a:rPr lang="en-GB" dirty="0" err="1"/>
              <a:t>pl</a:t>
            </a:r>
            <a:r>
              <a:rPr lang="en-GB" dirty="0"/>
              <a:t>}from drinking coffee. Another mild stimulant present in chocolate is </a:t>
            </a:r>
            <a:r>
              <a:rPr lang="en-GB" b="1" u="sng" dirty="0" err="1">
                <a:hlinkClick r:id="rId2"/>
              </a:rPr>
              <a:t>theobromine</a:t>
            </a:r>
            <a:r>
              <a:rPr lang="en-GB" b="1" u="sng" dirty="0"/>
              <a:t> </a:t>
            </a:r>
            <a:r>
              <a:rPr lang="en-GB" b="1" dirty="0"/>
              <a:t>[S]</a:t>
            </a:r>
            <a:r>
              <a:rPr lang="en-GB" dirty="0"/>
              <a:t>, which also </a:t>
            </a:r>
            <a:r>
              <a:rPr lang="en-GB" u="sng" dirty="0"/>
              <a:t>serves</a:t>
            </a:r>
            <a:r>
              <a:rPr lang="en-GB" dirty="0"/>
              <a:t> </a:t>
            </a:r>
            <a:r>
              <a:rPr lang="en-GB" b="1" dirty="0"/>
              <a:t>[V]</a:t>
            </a:r>
            <a:r>
              <a:rPr lang="en-GB" dirty="0"/>
              <a:t> {</a:t>
            </a:r>
            <a:r>
              <a:rPr lang="en-GB" dirty="0" err="1"/>
              <a:t>sg</a:t>
            </a:r>
            <a:r>
              <a:rPr lang="en-GB" dirty="0"/>
              <a:t>} </a:t>
            </a:r>
            <a:r>
              <a:rPr lang="en-GB" b="1" dirty="0"/>
              <a:t>to</a:t>
            </a:r>
            <a:r>
              <a:rPr lang="en-GB" dirty="0"/>
              <a:t> relax the smooth muscles in the linings of the lung. </a:t>
            </a:r>
            <a:r>
              <a:rPr lang="en-GB" u="sng" dirty="0"/>
              <a:t>Chocolate </a:t>
            </a:r>
            <a:r>
              <a:rPr lang="en-GB" b="1" dirty="0"/>
              <a:t>[S] </a:t>
            </a:r>
            <a:r>
              <a:rPr lang="en-GB" dirty="0"/>
              <a:t>also </a:t>
            </a:r>
            <a:r>
              <a:rPr lang="en-GB" u="sng" dirty="0">
                <a:hlinkClick r:id="rId3"/>
              </a:rPr>
              <a:t>makes </a:t>
            </a:r>
            <a:r>
              <a:rPr lang="en-GB" b="1" dirty="0">
                <a:hlinkClick r:id="rId3"/>
              </a:rPr>
              <a:t>[V]</a:t>
            </a:r>
            <a:r>
              <a:rPr lang="en-GB" dirty="0">
                <a:hlinkClick r:id="rId3"/>
              </a:rPr>
              <a:t> {</a:t>
            </a:r>
            <a:r>
              <a:rPr lang="en-GB" dirty="0" err="1">
                <a:hlinkClick r:id="rId3"/>
              </a:rPr>
              <a:t>sg</a:t>
            </a:r>
            <a:r>
              <a:rPr lang="en-GB" dirty="0">
                <a:hlinkClick r:id="rId3"/>
              </a:rPr>
              <a:t>}</a:t>
            </a:r>
            <a:r>
              <a:rPr lang="en-GB" b="1" dirty="0">
                <a:hlinkClick r:id="rId3"/>
              </a:rPr>
              <a:t> </a:t>
            </a:r>
            <a:r>
              <a:rPr lang="en-GB" u="sng" dirty="0">
                <a:hlinkClick r:id="rId3"/>
              </a:rPr>
              <a:t>us feel good</a:t>
            </a:r>
            <a:r>
              <a:rPr lang="en-GB" dirty="0"/>
              <a:t> by reacting with our brains</a:t>
            </a:r>
            <a:endParaRPr lang="en-SG" dirty="0"/>
          </a:p>
        </p:txBody>
      </p:sp>
    </p:spTree>
    <p:extLst>
      <p:ext uri="{BB962C8B-B14F-4D97-AF65-F5344CB8AC3E}">
        <p14:creationId xmlns:p14="http://schemas.microsoft.com/office/powerpoint/2010/main" val="202499731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smtClean="0"/>
              <a:t>A)Why </a:t>
            </a:r>
            <a:r>
              <a:rPr lang="en-GB" sz="3200" b="1" dirty="0"/>
              <a:t>does cooked food go brown?</a:t>
            </a:r>
            <a:endParaRPr lang="en-SG" sz="3200" dirty="0"/>
          </a:p>
        </p:txBody>
      </p:sp>
      <p:sp>
        <p:nvSpPr>
          <p:cNvPr id="3" name="Content Placeholder 2"/>
          <p:cNvSpPr>
            <a:spLocks noGrp="1"/>
          </p:cNvSpPr>
          <p:nvPr>
            <p:ph idx="1"/>
          </p:nvPr>
        </p:nvSpPr>
        <p:spPr/>
        <p:txBody>
          <a:bodyPr>
            <a:normAutofit fontScale="47500" lnSpcReduction="20000"/>
          </a:bodyPr>
          <a:lstStyle/>
          <a:p>
            <a:r>
              <a:rPr lang="en-GB" sz="4200" u="sng" dirty="0" smtClean="0"/>
              <a:t>All </a:t>
            </a:r>
            <a:r>
              <a:rPr lang="en-GB" sz="4200" u="sng" dirty="0"/>
              <a:t>foods</a:t>
            </a:r>
            <a:r>
              <a:rPr lang="en-GB" sz="4200" dirty="0"/>
              <a:t> [S] – meat, fish, and vegetables – </a:t>
            </a:r>
            <a:r>
              <a:rPr lang="en-GB" sz="4200" u="sng" dirty="0"/>
              <a:t>brown</a:t>
            </a:r>
            <a:r>
              <a:rPr lang="en-GB" sz="4200" dirty="0"/>
              <a:t> [V] {</a:t>
            </a:r>
            <a:r>
              <a:rPr lang="en-GB" sz="4200" dirty="0" err="1"/>
              <a:t>pl</a:t>
            </a:r>
            <a:r>
              <a:rPr lang="en-GB" sz="4200" dirty="0"/>
              <a:t>} at temperatures above 154°C. </a:t>
            </a:r>
            <a:r>
              <a:rPr lang="en-GB" sz="4200" u="sng" dirty="0"/>
              <a:t>This</a:t>
            </a:r>
            <a:r>
              <a:rPr lang="en-GB" sz="4200" dirty="0"/>
              <a:t> [S] </a:t>
            </a:r>
            <a:r>
              <a:rPr lang="en-GB" sz="4200" u="sng" dirty="0"/>
              <a:t>is</a:t>
            </a:r>
            <a:r>
              <a:rPr lang="en-GB" sz="4200" dirty="0"/>
              <a:t> [V] {</a:t>
            </a:r>
            <a:r>
              <a:rPr lang="en-GB" sz="4200" dirty="0" err="1"/>
              <a:t>sg</a:t>
            </a:r>
            <a:r>
              <a:rPr lang="en-GB" sz="4200" dirty="0"/>
              <a:t>} known as the '</a:t>
            </a:r>
            <a:r>
              <a:rPr lang="en-GB" sz="4200" dirty="0" err="1"/>
              <a:t>Maillard</a:t>
            </a:r>
            <a:r>
              <a:rPr lang="en-GB" sz="4200" dirty="0"/>
              <a:t> Reaction'. </a:t>
            </a:r>
            <a:r>
              <a:rPr lang="en-GB" sz="4200" u="sng" dirty="0"/>
              <a:t>It</a:t>
            </a:r>
            <a:r>
              <a:rPr lang="en-GB" sz="4200" dirty="0"/>
              <a:t> [S] </a:t>
            </a:r>
            <a:r>
              <a:rPr lang="en-GB" sz="4200" u="sng" dirty="0"/>
              <a:t>generates</a:t>
            </a:r>
            <a:r>
              <a:rPr lang="en-GB" sz="4200" dirty="0"/>
              <a:t> [V] {</a:t>
            </a:r>
            <a:r>
              <a:rPr lang="en-GB" sz="4200" dirty="0" err="1"/>
              <a:t>sg</a:t>
            </a:r>
            <a:r>
              <a:rPr lang="en-GB" sz="4200" dirty="0"/>
              <a:t>} the characteristic colour and aroma of foods cooked over a flame, in the oven, or in oil.</a:t>
            </a:r>
            <a:endParaRPr lang="en-SG" sz="4200" dirty="0"/>
          </a:p>
          <a:p>
            <a:r>
              <a:rPr lang="en-GB" sz="4200" u="sng" dirty="0"/>
              <a:t>The </a:t>
            </a:r>
            <a:r>
              <a:rPr lang="en-GB" sz="4200" u="sng" dirty="0" err="1"/>
              <a:t>Maillard</a:t>
            </a:r>
            <a:r>
              <a:rPr lang="en-GB" sz="4200" u="sng" dirty="0"/>
              <a:t> reaction</a:t>
            </a:r>
            <a:r>
              <a:rPr lang="en-GB" sz="4200" dirty="0"/>
              <a:t> [S] </a:t>
            </a:r>
            <a:r>
              <a:rPr lang="en-GB" sz="4200" u="sng" dirty="0"/>
              <a:t>was</a:t>
            </a:r>
            <a:r>
              <a:rPr lang="en-GB" sz="4200" dirty="0"/>
              <a:t> [V] {</a:t>
            </a:r>
            <a:r>
              <a:rPr lang="en-GB" sz="4200" dirty="0" err="1"/>
              <a:t>sg</a:t>
            </a:r>
            <a:r>
              <a:rPr lang="en-GB" sz="4200" dirty="0"/>
              <a:t>} discovered in 1912 by the French chemist Louis Camille </a:t>
            </a:r>
            <a:r>
              <a:rPr lang="en-GB" sz="4200" dirty="0" err="1"/>
              <a:t>Maillard</a:t>
            </a:r>
            <a:r>
              <a:rPr lang="en-GB" sz="4200" dirty="0"/>
              <a:t>. </a:t>
            </a:r>
            <a:r>
              <a:rPr lang="en-GB" sz="4200" u="sng" dirty="0"/>
              <a:t>It</a:t>
            </a:r>
            <a:r>
              <a:rPr lang="en-GB" sz="4200" dirty="0"/>
              <a:t> [S] </a:t>
            </a:r>
            <a:r>
              <a:rPr lang="en-GB" sz="4200" u="sng" dirty="0"/>
              <a:t>happens</a:t>
            </a:r>
            <a:r>
              <a:rPr lang="en-GB" sz="4200" dirty="0"/>
              <a:t> [V] {</a:t>
            </a:r>
            <a:r>
              <a:rPr lang="en-GB" sz="4200" dirty="0" err="1"/>
              <a:t>sg</a:t>
            </a:r>
            <a:r>
              <a:rPr lang="en-GB" sz="4200" dirty="0"/>
              <a:t>} when </a:t>
            </a:r>
            <a:r>
              <a:rPr lang="en-GB" sz="4200" u="sng" dirty="0"/>
              <a:t>sugar molecules and amino acids</a:t>
            </a:r>
            <a:r>
              <a:rPr lang="en-GB" sz="4200" dirty="0"/>
              <a:t> (a chemical found in proteins) [S] </a:t>
            </a:r>
            <a:r>
              <a:rPr lang="en-GB" sz="4200" u="sng" dirty="0"/>
              <a:t>are heated</a:t>
            </a:r>
            <a:r>
              <a:rPr lang="en-GB" sz="4200" dirty="0"/>
              <a:t> [V] {</a:t>
            </a:r>
            <a:r>
              <a:rPr lang="en-GB" sz="4200" dirty="0" err="1"/>
              <a:t>pl</a:t>
            </a:r>
            <a:r>
              <a:rPr lang="en-GB" sz="4200" dirty="0"/>
              <a:t>} together. </a:t>
            </a:r>
            <a:r>
              <a:rPr lang="en-GB" sz="4200" u="sng" dirty="0"/>
              <a:t>The reaction</a:t>
            </a:r>
            <a:r>
              <a:rPr lang="en-GB" sz="4200" dirty="0"/>
              <a:t> [S] </a:t>
            </a:r>
            <a:r>
              <a:rPr lang="en-GB" sz="4200" u="sng" dirty="0"/>
              <a:t>produces</a:t>
            </a:r>
            <a:r>
              <a:rPr lang="en-GB" sz="4200" dirty="0"/>
              <a:t> [V] {</a:t>
            </a:r>
            <a:r>
              <a:rPr lang="en-GB" sz="4200" dirty="0" err="1"/>
              <a:t>sg</a:t>
            </a:r>
            <a:r>
              <a:rPr lang="en-GB" sz="4200" dirty="0"/>
              <a:t>} a bunch of highly flavoured molecules responsible for the brown colour, smell and taste of cooked meat.</a:t>
            </a:r>
            <a:endParaRPr lang="en-SG" sz="4200" dirty="0"/>
          </a:p>
          <a:p>
            <a:r>
              <a:rPr lang="en-GB" sz="4200" dirty="0"/>
              <a:t>But </a:t>
            </a:r>
            <a:r>
              <a:rPr lang="en-GB" sz="4200" u="sng" dirty="0"/>
              <a:t>not all cooked food</a:t>
            </a:r>
            <a:r>
              <a:rPr lang="en-GB" sz="4200" dirty="0"/>
              <a:t> [S] </a:t>
            </a:r>
            <a:r>
              <a:rPr lang="en-GB" sz="4200" u="sng" dirty="0"/>
              <a:t>goes</a:t>
            </a:r>
            <a:r>
              <a:rPr lang="en-GB" sz="4200" dirty="0"/>
              <a:t> [V] {</a:t>
            </a:r>
            <a:r>
              <a:rPr lang="en-GB" sz="4200" dirty="0" err="1"/>
              <a:t>sg</a:t>
            </a:r>
            <a:r>
              <a:rPr lang="en-GB" sz="4200" dirty="0"/>
              <a:t>} brown. When you boil something in water, </a:t>
            </a:r>
            <a:r>
              <a:rPr lang="en-GB" sz="4200" u="sng" dirty="0"/>
              <a:t>the temperature of the food</a:t>
            </a:r>
            <a:r>
              <a:rPr lang="en-GB" sz="4200" dirty="0"/>
              <a:t> [S] never </a:t>
            </a:r>
            <a:r>
              <a:rPr lang="en-GB" sz="4200" u="sng" dirty="0"/>
              <a:t>exceeds</a:t>
            </a:r>
            <a:r>
              <a:rPr lang="en-GB" sz="4200" dirty="0"/>
              <a:t> [V] {</a:t>
            </a:r>
            <a:r>
              <a:rPr lang="en-GB" sz="4200" dirty="0" err="1"/>
              <a:t>sg</a:t>
            </a:r>
            <a:r>
              <a:rPr lang="en-GB" sz="4200" dirty="0"/>
              <a:t>} the boiling point of water (100°C). So </a:t>
            </a:r>
            <a:r>
              <a:rPr lang="en-GB" sz="4200" u="sng" dirty="0"/>
              <a:t>it</a:t>
            </a:r>
            <a:r>
              <a:rPr lang="en-GB" sz="4200" dirty="0"/>
              <a:t> [S] </a:t>
            </a:r>
            <a:r>
              <a:rPr lang="en-GB" sz="4200" u="sng" dirty="0"/>
              <a:t>doesn't</a:t>
            </a:r>
            <a:r>
              <a:rPr lang="en-GB" sz="4200" dirty="0"/>
              <a:t> [V] {</a:t>
            </a:r>
            <a:r>
              <a:rPr lang="en-GB" sz="4200" dirty="0" err="1"/>
              <a:t>sg</a:t>
            </a:r>
            <a:r>
              <a:rPr lang="en-GB" sz="4200" dirty="0"/>
              <a:t>} get hot enough for the </a:t>
            </a:r>
            <a:r>
              <a:rPr lang="en-GB" sz="4200" dirty="0" err="1"/>
              <a:t>Maillard</a:t>
            </a:r>
            <a:r>
              <a:rPr lang="en-GB" sz="4200" dirty="0"/>
              <a:t> Reaction to happen. However, </a:t>
            </a:r>
            <a:r>
              <a:rPr lang="en-GB" sz="4200" u="sng" dirty="0"/>
              <a:t>deep-fried food</a:t>
            </a:r>
            <a:r>
              <a:rPr lang="en-GB" sz="4200" dirty="0"/>
              <a:t> [S] </a:t>
            </a:r>
            <a:r>
              <a:rPr lang="en-GB" sz="4200" u="sng" dirty="0"/>
              <a:t>does go</a:t>
            </a:r>
            <a:r>
              <a:rPr lang="en-GB" sz="4200" dirty="0"/>
              <a:t> [V] {</a:t>
            </a:r>
            <a:r>
              <a:rPr lang="en-GB" sz="4200" dirty="0" err="1"/>
              <a:t>sg</a:t>
            </a:r>
            <a:r>
              <a:rPr lang="en-GB" sz="4200" dirty="0"/>
              <a:t>} brown because oil boils at over 154°C.</a:t>
            </a:r>
            <a:endParaRPr lang="en-SG" sz="4200" dirty="0"/>
          </a:p>
          <a:p>
            <a:r>
              <a:rPr lang="en-GB" sz="4200" dirty="0" smtClean="0"/>
              <a:t>- </a:t>
            </a:r>
            <a:r>
              <a:rPr lang="en-GB" sz="4200" dirty="0"/>
              <a:t>Adapted from BBC </a:t>
            </a:r>
            <a:r>
              <a:rPr lang="en-GB" sz="4200" dirty="0" err="1"/>
              <a:t>Skillswise</a:t>
            </a:r>
            <a:endParaRPr lang="en-SG" sz="4200" dirty="0"/>
          </a:p>
          <a:p>
            <a:endParaRPr lang="en-SG" dirty="0"/>
          </a:p>
        </p:txBody>
      </p:sp>
    </p:spTree>
    <p:extLst>
      <p:ext uri="{BB962C8B-B14F-4D97-AF65-F5344CB8AC3E}">
        <p14:creationId xmlns:p14="http://schemas.microsoft.com/office/powerpoint/2010/main" val="547975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Verb/Object</a:t>
            </a:r>
            <a:endParaRPr lang="en-SG" dirty="0"/>
          </a:p>
        </p:txBody>
      </p:sp>
      <p:sp>
        <p:nvSpPr>
          <p:cNvPr id="3" name="Content Placeholder 2"/>
          <p:cNvSpPr>
            <a:spLocks noGrp="1"/>
          </p:cNvSpPr>
          <p:nvPr>
            <p:ph idx="1"/>
          </p:nvPr>
        </p:nvSpPr>
        <p:spPr/>
        <p:txBody>
          <a:bodyPr/>
          <a:lstStyle/>
          <a:p>
            <a:r>
              <a:rPr lang="en-GB" dirty="0"/>
              <a:t>Verbs needing an object are </a:t>
            </a:r>
            <a:r>
              <a:rPr lang="en-GB" i="1" dirty="0">
                <a:solidFill>
                  <a:srgbClr val="FF0000"/>
                </a:solidFill>
              </a:rPr>
              <a:t>transitive</a:t>
            </a:r>
            <a:r>
              <a:rPr lang="en-GB" i="1" dirty="0"/>
              <a:t> verbs (v.t.)</a:t>
            </a:r>
            <a:r>
              <a:rPr lang="en-GB" dirty="0"/>
              <a:t> and verbs which do not need an object are </a:t>
            </a:r>
            <a:r>
              <a:rPr lang="en-GB" i="1" dirty="0">
                <a:solidFill>
                  <a:srgbClr val="FF0000"/>
                </a:solidFill>
              </a:rPr>
              <a:t>intransitive</a:t>
            </a:r>
            <a:r>
              <a:rPr lang="en-GB" dirty="0"/>
              <a:t> </a:t>
            </a:r>
            <a:r>
              <a:rPr lang="en-GB" dirty="0" smtClean="0"/>
              <a:t>verbs </a:t>
            </a:r>
            <a:r>
              <a:rPr lang="en-GB" dirty="0"/>
              <a:t>(</a:t>
            </a:r>
            <a:r>
              <a:rPr lang="en-GB" dirty="0" err="1"/>
              <a:t>v.i</a:t>
            </a:r>
            <a:r>
              <a:rPr lang="en-GB" dirty="0" smtClean="0"/>
              <a:t>.).</a:t>
            </a:r>
          </a:p>
          <a:p>
            <a:r>
              <a:rPr lang="en-GB" dirty="0"/>
              <a:t>O</a:t>
            </a:r>
            <a:r>
              <a:rPr lang="en-GB" dirty="0" smtClean="0"/>
              <a:t>bject </a:t>
            </a:r>
            <a:r>
              <a:rPr lang="en-GB" dirty="0"/>
              <a:t>of a </a:t>
            </a:r>
            <a:r>
              <a:rPr lang="en-GB" dirty="0" smtClean="0"/>
              <a:t>verb </a:t>
            </a:r>
            <a:r>
              <a:rPr lang="en-GB" dirty="0"/>
              <a:t>must be a </a:t>
            </a:r>
            <a:r>
              <a:rPr lang="en-GB" dirty="0">
                <a:solidFill>
                  <a:srgbClr val="FF0000"/>
                </a:solidFill>
              </a:rPr>
              <a:t>noun</a:t>
            </a:r>
            <a:r>
              <a:rPr lang="en-GB" dirty="0"/>
              <a:t> or some other word(s) which can act as a noun</a:t>
            </a:r>
            <a:r>
              <a:rPr lang="en-GB" dirty="0" smtClean="0"/>
              <a:t>.</a:t>
            </a:r>
          </a:p>
          <a:p>
            <a:r>
              <a:rPr lang="en-GB" dirty="0" smtClean="0"/>
              <a:t>Example:</a:t>
            </a:r>
            <a:endParaRPr lang="en-SG" dirty="0"/>
          </a:p>
          <a:p>
            <a:r>
              <a:rPr lang="en-GB" sz="2800" u="sng" dirty="0"/>
              <a:t>Ms </a:t>
            </a:r>
            <a:r>
              <a:rPr lang="en-GB" sz="2800" u="sng" dirty="0" err="1"/>
              <a:t>Christabel</a:t>
            </a:r>
            <a:r>
              <a:rPr lang="en-GB" sz="2800" dirty="0"/>
              <a:t> </a:t>
            </a:r>
            <a:r>
              <a:rPr lang="en-GB" sz="2800" u="sng" dirty="0"/>
              <a:t>has discovered</a:t>
            </a:r>
            <a:r>
              <a:rPr lang="en-GB" sz="2800" dirty="0"/>
              <a:t> </a:t>
            </a:r>
            <a:r>
              <a:rPr lang="en-GB" sz="2800" u="sng" dirty="0"/>
              <a:t>my secret</a:t>
            </a:r>
            <a:r>
              <a:rPr lang="en-GB" sz="2800" dirty="0"/>
              <a:t>.</a:t>
            </a:r>
            <a:endParaRPr lang="en-SG" sz="2800" b="1" dirty="0"/>
          </a:p>
          <a:p>
            <a:r>
              <a:rPr lang="en-GB" sz="2800" b="1" dirty="0"/>
              <a:t>(subject)          (verb)           </a:t>
            </a:r>
            <a:r>
              <a:rPr lang="en-GB" sz="2800" b="1" dirty="0" smtClean="0"/>
              <a:t>(</a:t>
            </a:r>
            <a:r>
              <a:rPr lang="en-GB" sz="2800" b="1" dirty="0"/>
              <a:t>object)</a:t>
            </a:r>
            <a:endParaRPr lang="en-SG" sz="2800" b="1" dirty="0"/>
          </a:p>
          <a:p>
            <a:endParaRPr lang="en-SG" dirty="0"/>
          </a:p>
        </p:txBody>
      </p:sp>
    </p:spTree>
    <p:extLst>
      <p:ext uri="{BB962C8B-B14F-4D97-AF65-F5344CB8AC3E}">
        <p14:creationId xmlns:p14="http://schemas.microsoft.com/office/powerpoint/2010/main" val="3989112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smtClean="0"/>
              <a:t>B)</a:t>
            </a:r>
            <a:r>
              <a:rPr lang="en-SG" sz="3200" dirty="0" smtClean="0"/>
              <a:t> </a:t>
            </a:r>
            <a:r>
              <a:rPr lang="en-GB" sz="3200" b="1" dirty="0" smtClean="0"/>
              <a:t>Born </a:t>
            </a:r>
            <a:r>
              <a:rPr lang="en-GB" sz="3200" b="1" dirty="0"/>
              <a:t>to marathon?</a:t>
            </a:r>
            <a:endParaRPr lang="en-SG" sz="3200" dirty="0"/>
          </a:p>
        </p:txBody>
      </p:sp>
      <p:sp>
        <p:nvSpPr>
          <p:cNvPr id="3" name="Content Placeholder 2"/>
          <p:cNvSpPr>
            <a:spLocks noGrp="1"/>
          </p:cNvSpPr>
          <p:nvPr>
            <p:ph idx="1"/>
          </p:nvPr>
        </p:nvSpPr>
        <p:spPr/>
        <p:txBody>
          <a:bodyPr>
            <a:normAutofit fontScale="92500" lnSpcReduction="10000"/>
          </a:bodyPr>
          <a:lstStyle/>
          <a:p>
            <a:r>
              <a:rPr lang="en-GB" sz="2400" u="sng" dirty="0" smtClean="0"/>
              <a:t>The </a:t>
            </a:r>
            <a:r>
              <a:rPr lang="en-GB" sz="2400" u="sng" dirty="0"/>
              <a:t>modern marathon </a:t>
            </a:r>
            <a:r>
              <a:rPr lang="en-GB" sz="2400" dirty="0"/>
              <a:t>[S], run over 26.2 miles or 42.195 km, </a:t>
            </a:r>
            <a:r>
              <a:rPr lang="en-GB" sz="2400" u="sng" dirty="0"/>
              <a:t>is</a:t>
            </a:r>
            <a:r>
              <a:rPr lang="en-GB" sz="2400" dirty="0"/>
              <a:t> [V] {</a:t>
            </a:r>
            <a:r>
              <a:rPr lang="en-GB" sz="2400" dirty="0" err="1"/>
              <a:t>sg</a:t>
            </a:r>
            <a:r>
              <a:rPr lang="en-GB" sz="2400" dirty="0"/>
              <a:t>} the only discipline in athletics to have become a popular participation sport. However, </a:t>
            </a:r>
            <a:r>
              <a:rPr lang="en-GB" sz="2400" u="sng" dirty="0"/>
              <a:t>some people</a:t>
            </a:r>
            <a:r>
              <a:rPr lang="en-GB" sz="2400" dirty="0"/>
              <a:t> [S] </a:t>
            </a:r>
            <a:r>
              <a:rPr lang="en-GB" sz="2400" u="sng" dirty="0"/>
              <a:t>are</a:t>
            </a:r>
            <a:r>
              <a:rPr lang="en-GB" sz="2400" dirty="0"/>
              <a:t> [V] {</a:t>
            </a:r>
            <a:r>
              <a:rPr lang="en-GB" sz="2400" dirty="0" err="1"/>
              <a:t>pl</a:t>
            </a:r>
            <a:r>
              <a:rPr lang="en-GB" sz="2400" dirty="0"/>
              <a:t>} better adapted to marathon running than others. </a:t>
            </a:r>
            <a:r>
              <a:rPr lang="en-GB" sz="2400" u="sng" dirty="0"/>
              <a:t>This</a:t>
            </a:r>
            <a:r>
              <a:rPr lang="en-GB" sz="2400" dirty="0"/>
              <a:t> [S] </a:t>
            </a:r>
            <a:r>
              <a:rPr lang="en-GB" sz="2400" u="sng" dirty="0"/>
              <a:t>might be</a:t>
            </a:r>
            <a:r>
              <a:rPr lang="en-GB" sz="2400" dirty="0"/>
              <a:t> [V] {</a:t>
            </a:r>
            <a:r>
              <a:rPr lang="en-GB" sz="2400" dirty="0" err="1"/>
              <a:t>sg</a:t>
            </a:r>
            <a:r>
              <a:rPr lang="en-GB" sz="2400" dirty="0"/>
              <a:t>} by virtue of their build, physiology or mental approach. </a:t>
            </a:r>
            <a:r>
              <a:rPr lang="en-GB" sz="2400" u="sng" dirty="0"/>
              <a:t>There</a:t>
            </a:r>
            <a:r>
              <a:rPr lang="en-GB" sz="2400" dirty="0"/>
              <a:t> [S] </a:t>
            </a:r>
            <a:r>
              <a:rPr lang="en-GB" sz="2400" u="sng" dirty="0"/>
              <a:t>is</a:t>
            </a:r>
            <a:r>
              <a:rPr lang="en-GB" sz="2400" dirty="0"/>
              <a:t> [V] {</a:t>
            </a:r>
            <a:r>
              <a:rPr lang="en-GB" sz="2400" dirty="0" err="1"/>
              <a:t>sg</a:t>
            </a:r>
            <a:r>
              <a:rPr lang="en-GB" sz="2400" dirty="0"/>
              <a:t>} one crucial feature marathon runners must have to stand a chance of competing at the highest level – the right kind of muscles. </a:t>
            </a:r>
            <a:endParaRPr lang="en-SG" sz="2400" dirty="0"/>
          </a:p>
          <a:p>
            <a:r>
              <a:rPr lang="en-GB" sz="2400" b="1" dirty="0"/>
              <a:t>Marathon muscles</a:t>
            </a:r>
            <a:r>
              <a:rPr lang="en-GB" sz="2400" dirty="0"/>
              <a:t/>
            </a:r>
            <a:br>
              <a:rPr lang="en-GB" sz="2400" dirty="0"/>
            </a:br>
            <a:r>
              <a:rPr lang="en-GB" sz="2400" u="sng" dirty="0"/>
              <a:t>There</a:t>
            </a:r>
            <a:r>
              <a:rPr lang="en-GB" sz="2400" dirty="0"/>
              <a:t> [S] </a:t>
            </a:r>
            <a:r>
              <a:rPr lang="en-GB" sz="2400" u="sng" dirty="0"/>
              <a:t>are</a:t>
            </a:r>
            <a:r>
              <a:rPr lang="en-GB" sz="2400" dirty="0"/>
              <a:t> [V] two different kinds of fibre in muscle: </a:t>
            </a:r>
            <a:endParaRPr lang="en-SG" sz="2400" dirty="0"/>
          </a:p>
          <a:p>
            <a:pPr lvl="0"/>
            <a:r>
              <a:rPr lang="en-GB" sz="2400" dirty="0"/>
              <a:t>'Slow twitch' fibres – </a:t>
            </a:r>
            <a:r>
              <a:rPr lang="en-GB" sz="2400" u="sng" dirty="0"/>
              <a:t>these</a:t>
            </a:r>
            <a:r>
              <a:rPr lang="en-GB" sz="2400" dirty="0"/>
              <a:t> [S] </a:t>
            </a:r>
            <a:r>
              <a:rPr lang="en-GB" sz="2400" u="sng" dirty="0"/>
              <a:t>contract</a:t>
            </a:r>
            <a:r>
              <a:rPr lang="en-GB" sz="2400" dirty="0"/>
              <a:t> [V] {</a:t>
            </a:r>
            <a:r>
              <a:rPr lang="en-GB" sz="2400" dirty="0" err="1"/>
              <a:t>pl</a:t>
            </a:r>
            <a:r>
              <a:rPr lang="en-GB" sz="2400" dirty="0"/>
              <a:t>} slowly but </a:t>
            </a:r>
            <a:r>
              <a:rPr lang="en-GB" sz="2400" u="sng" dirty="0"/>
              <a:t>they</a:t>
            </a:r>
            <a:r>
              <a:rPr lang="en-GB" sz="2400" dirty="0"/>
              <a:t> [S] </a:t>
            </a:r>
            <a:r>
              <a:rPr lang="en-GB" sz="2400" u="sng" dirty="0"/>
              <a:t>can keep going</a:t>
            </a:r>
            <a:r>
              <a:rPr lang="en-GB" sz="2400" dirty="0"/>
              <a:t> [V] {</a:t>
            </a:r>
            <a:r>
              <a:rPr lang="en-GB" sz="2400" dirty="0" err="1"/>
              <a:t>pl</a:t>
            </a:r>
            <a:r>
              <a:rPr lang="en-GB" sz="2400" dirty="0"/>
              <a:t>} for a long time </a:t>
            </a:r>
            <a:endParaRPr lang="en-SG" sz="2400" dirty="0"/>
          </a:p>
          <a:p>
            <a:r>
              <a:rPr lang="en-GB" sz="2400" dirty="0"/>
              <a:t>'Fast twitch' fibres – </a:t>
            </a:r>
            <a:r>
              <a:rPr lang="en-GB" sz="2400" u="sng" dirty="0"/>
              <a:t>these</a:t>
            </a:r>
            <a:r>
              <a:rPr lang="en-GB" sz="2400" dirty="0"/>
              <a:t> [S] </a:t>
            </a:r>
            <a:r>
              <a:rPr lang="en-GB" sz="2400" u="sng" dirty="0"/>
              <a:t>contract</a:t>
            </a:r>
            <a:r>
              <a:rPr lang="en-GB" sz="2400" dirty="0"/>
              <a:t> [V] {</a:t>
            </a:r>
            <a:r>
              <a:rPr lang="en-GB" sz="2400" dirty="0" err="1"/>
              <a:t>pl</a:t>
            </a:r>
            <a:r>
              <a:rPr lang="en-GB" sz="2400" dirty="0"/>
              <a:t>} quickly but </a:t>
            </a:r>
            <a:r>
              <a:rPr lang="en-GB" sz="2400" u="sng" dirty="0"/>
              <a:t>are</a:t>
            </a:r>
            <a:r>
              <a:rPr lang="en-GB" sz="2400" dirty="0"/>
              <a:t> [V] {</a:t>
            </a:r>
            <a:r>
              <a:rPr lang="en-GB" sz="2400" dirty="0" err="1"/>
              <a:t>pl</a:t>
            </a:r>
            <a:r>
              <a:rPr lang="en-GB" sz="2400" dirty="0"/>
              <a:t>} rapidly worn</a:t>
            </a:r>
            <a:endParaRPr lang="en-SG" dirty="0"/>
          </a:p>
        </p:txBody>
      </p:sp>
    </p:spTree>
    <p:extLst>
      <p:ext uri="{BB962C8B-B14F-4D97-AF65-F5344CB8AC3E}">
        <p14:creationId xmlns:p14="http://schemas.microsoft.com/office/powerpoint/2010/main" val="1676799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smtClean="0"/>
              <a:t>B)</a:t>
            </a:r>
            <a:r>
              <a:rPr lang="en-SG" sz="3200" dirty="0" smtClean="0"/>
              <a:t> </a:t>
            </a:r>
            <a:r>
              <a:rPr lang="en-GB" sz="3200" b="1" dirty="0" smtClean="0"/>
              <a:t>Born </a:t>
            </a:r>
            <a:r>
              <a:rPr lang="en-GB" sz="3200" b="1" dirty="0"/>
              <a:t>to marathon?</a:t>
            </a:r>
            <a:endParaRPr lang="en-SG" sz="3200" dirty="0"/>
          </a:p>
        </p:txBody>
      </p:sp>
      <p:sp>
        <p:nvSpPr>
          <p:cNvPr id="3" name="Content Placeholder 2"/>
          <p:cNvSpPr>
            <a:spLocks noGrp="1"/>
          </p:cNvSpPr>
          <p:nvPr>
            <p:ph idx="1"/>
          </p:nvPr>
        </p:nvSpPr>
        <p:spPr/>
        <p:txBody>
          <a:bodyPr>
            <a:normAutofit fontScale="92500" lnSpcReduction="20000"/>
          </a:bodyPr>
          <a:lstStyle/>
          <a:p>
            <a:r>
              <a:rPr lang="en-GB" sz="2400" u="sng" dirty="0"/>
              <a:t>'Slow twitch' fibres</a:t>
            </a:r>
            <a:r>
              <a:rPr lang="en-GB" sz="2400" dirty="0"/>
              <a:t> [S] </a:t>
            </a:r>
            <a:r>
              <a:rPr lang="en-GB" sz="2400" u="sng" dirty="0"/>
              <a:t>are</a:t>
            </a:r>
            <a:r>
              <a:rPr lang="en-GB" sz="2400" dirty="0"/>
              <a:t> [V] {</a:t>
            </a:r>
            <a:r>
              <a:rPr lang="en-GB" sz="2400" dirty="0" err="1"/>
              <a:t>pl</a:t>
            </a:r>
            <a:r>
              <a:rPr lang="en-GB" sz="2400" dirty="0"/>
              <a:t>} the key to successful marathon running. If </a:t>
            </a:r>
            <a:r>
              <a:rPr lang="en-GB" sz="2400" u="sng" dirty="0"/>
              <a:t>a person</a:t>
            </a:r>
            <a:r>
              <a:rPr lang="en-GB" sz="2400" dirty="0"/>
              <a:t> [S] </a:t>
            </a:r>
            <a:r>
              <a:rPr lang="en-GB" sz="2400" u="sng" dirty="0"/>
              <a:t>has</a:t>
            </a:r>
            <a:r>
              <a:rPr lang="en-GB" sz="2400" dirty="0"/>
              <a:t> [V] {</a:t>
            </a:r>
            <a:r>
              <a:rPr lang="en-GB" sz="2400" dirty="0" err="1"/>
              <a:t>sg</a:t>
            </a:r>
            <a:r>
              <a:rPr lang="en-GB" sz="2400" dirty="0"/>
              <a:t>} a preponderance of fast-twitch muscles </a:t>
            </a:r>
            <a:r>
              <a:rPr lang="en-GB" sz="2400" u="sng" dirty="0"/>
              <a:t>there</a:t>
            </a:r>
            <a:r>
              <a:rPr lang="en-GB" sz="2400" dirty="0"/>
              <a:t> [S] </a:t>
            </a:r>
            <a:r>
              <a:rPr lang="en-GB" sz="2400" u="sng" dirty="0"/>
              <a:t>is</a:t>
            </a:r>
            <a:r>
              <a:rPr lang="en-GB" sz="2400" dirty="0"/>
              <a:t> [V] {</a:t>
            </a:r>
            <a:r>
              <a:rPr lang="en-GB" sz="2400" dirty="0" err="1"/>
              <a:t>sg</a:t>
            </a:r>
            <a:r>
              <a:rPr lang="en-GB" sz="2400" dirty="0"/>
              <a:t>} no chance of him or her becoming a world-class marathoner. </a:t>
            </a:r>
            <a:r>
              <a:rPr lang="en-GB" sz="2400" u="sng" dirty="0"/>
              <a:t>They</a:t>
            </a:r>
            <a:r>
              <a:rPr lang="en-GB" sz="2400" dirty="0"/>
              <a:t> [S] </a:t>
            </a:r>
            <a:r>
              <a:rPr lang="en-GB" sz="2400" u="sng" dirty="0"/>
              <a:t>might </a:t>
            </a:r>
            <a:r>
              <a:rPr lang="en-GB" sz="2400" u="dotted" dirty="0"/>
              <a:t>however</a:t>
            </a:r>
            <a:r>
              <a:rPr lang="en-GB" sz="2400" u="sng" dirty="0"/>
              <a:t> make</a:t>
            </a:r>
            <a:r>
              <a:rPr lang="en-GB" sz="2400" dirty="0"/>
              <a:t> [V] {</a:t>
            </a:r>
            <a:r>
              <a:rPr lang="en-GB" sz="2400" dirty="0" err="1"/>
              <a:t>pl</a:t>
            </a:r>
            <a:r>
              <a:rPr lang="en-GB" sz="2400" dirty="0"/>
              <a:t>} an ideal sprinter. </a:t>
            </a:r>
            <a:r>
              <a:rPr lang="en-GB" sz="2400" u="sng" dirty="0"/>
              <a:t>The marathon runner</a:t>
            </a:r>
            <a:r>
              <a:rPr lang="en-GB" sz="2400" dirty="0"/>
              <a:t> [S] </a:t>
            </a:r>
            <a:r>
              <a:rPr lang="en-GB" sz="2400" u="sng" dirty="0"/>
              <a:t>needs</a:t>
            </a:r>
            <a:r>
              <a:rPr lang="en-GB" sz="2400" dirty="0"/>
              <a:t> [V] {</a:t>
            </a:r>
            <a:r>
              <a:rPr lang="en-GB" sz="2400" dirty="0" err="1"/>
              <a:t>sg</a:t>
            </a:r>
            <a:r>
              <a:rPr lang="en-GB" sz="2400" dirty="0"/>
              <a:t>} to have a large proportion of slow twitch fibres in their muscles. </a:t>
            </a:r>
            <a:r>
              <a:rPr lang="en-GB" sz="2400" u="sng" dirty="0"/>
              <a:t>This characteristic</a:t>
            </a:r>
            <a:r>
              <a:rPr lang="en-GB" sz="2400" dirty="0"/>
              <a:t> [S] </a:t>
            </a:r>
            <a:r>
              <a:rPr lang="en-GB" sz="2400" u="sng" dirty="0"/>
              <a:t>is</a:t>
            </a:r>
            <a:r>
              <a:rPr lang="en-GB" sz="2400" dirty="0"/>
              <a:t> [V] {</a:t>
            </a:r>
            <a:r>
              <a:rPr lang="en-GB" sz="2400" dirty="0" err="1"/>
              <a:t>sg</a:t>
            </a:r>
            <a:r>
              <a:rPr lang="en-GB" sz="2400" dirty="0"/>
              <a:t>} largely inherited but </a:t>
            </a:r>
            <a:r>
              <a:rPr lang="en-GB" sz="2400" u="sng" dirty="0"/>
              <a:t>there</a:t>
            </a:r>
            <a:r>
              <a:rPr lang="en-GB" sz="2400" dirty="0"/>
              <a:t> [S] </a:t>
            </a:r>
            <a:r>
              <a:rPr lang="en-GB" sz="2400" u="sng" dirty="0"/>
              <a:t>is</a:t>
            </a:r>
            <a:r>
              <a:rPr lang="en-GB" sz="2400" dirty="0"/>
              <a:t> [V] {</a:t>
            </a:r>
            <a:r>
              <a:rPr lang="en-GB" sz="2400" dirty="0" err="1"/>
              <a:t>sg</a:t>
            </a:r>
            <a:r>
              <a:rPr lang="en-GB" sz="2400" dirty="0"/>
              <a:t>} some evidence that </a:t>
            </a:r>
            <a:r>
              <a:rPr lang="en-GB" sz="2400" u="sng" dirty="0"/>
              <a:t>training</a:t>
            </a:r>
            <a:r>
              <a:rPr lang="en-GB" sz="2400" dirty="0"/>
              <a:t> [S] </a:t>
            </a:r>
            <a:r>
              <a:rPr lang="en-GB" sz="2400" u="sng" dirty="0"/>
              <a:t>can make</a:t>
            </a:r>
            <a:r>
              <a:rPr lang="en-GB" sz="2400" dirty="0"/>
              <a:t> [V] {</a:t>
            </a:r>
            <a:r>
              <a:rPr lang="en-GB" sz="2400" dirty="0" err="1"/>
              <a:t>sg</a:t>
            </a:r>
            <a:r>
              <a:rPr lang="en-GB" sz="2400" dirty="0"/>
              <a:t>} a small difference to the proportions of the different fibre types. </a:t>
            </a:r>
            <a:r>
              <a:rPr lang="en-GB" sz="2400" u="sng" dirty="0"/>
              <a:t>Findings</a:t>
            </a:r>
            <a:r>
              <a:rPr lang="en-GB" sz="2400" dirty="0"/>
              <a:t> [S] </a:t>
            </a:r>
            <a:r>
              <a:rPr lang="en-GB" sz="2400" u="sng" dirty="0"/>
              <a:t>suggest</a:t>
            </a:r>
            <a:r>
              <a:rPr lang="en-GB" sz="2400" dirty="0"/>
              <a:t> [V] {</a:t>
            </a:r>
            <a:r>
              <a:rPr lang="en-GB" sz="2400" dirty="0" err="1"/>
              <a:t>pl</a:t>
            </a:r>
            <a:r>
              <a:rPr lang="en-GB" sz="2400" dirty="0"/>
              <a:t>} that a marathon runner must avoid any sprint training at distances less than 100m. Likewise, </a:t>
            </a:r>
            <a:r>
              <a:rPr lang="en-GB" sz="2400" u="sng" dirty="0"/>
              <a:t>sprinters</a:t>
            </a:r>
            <a:r>
              <a:rPr lang="en-GB" sz="2400" dirty="0"/>
              <a:t> [S] </a:t>
            </a:r>
            <a:r>
              <a:rPr lang="en-GB" sz="2400" u="sng" dirty="0"/>
              <a:t>must </a:t>
            </a:r>
            <a:r>
              <a:rPr lang="en-GB" sz="2400" u="dotted" dirty="0"/>
              <a:t>never</a:t>
            </a:r>
            <a:r>
              <a:rPr lang="en-GB" sz="2400" u="sng" dirty="0"/>
              <a:t> engage</a:t>
            </a:r>
            <a:r>
              <a:rPr lang="en-GB" sz="2400" dirty="0"/>
              <a:t> [V] {</a:t>
            </a:r>
            <a:r>
              <a:rPr lang="en-GB" sz="2400" dirty="0" err="1"/>
              <a:t>pl</a:t>
            </a:r>
            <a:r>
              <a:rPr lang="en-GB" sz="2400" dirty="0"/>
              <a:t>} in endurance exercise.</a:t>
            </a:r>
            <a:endParaRPr lang="en-SG" sz="2400" dirty="0"/>
          </a:p>
          <a:p>
            <a:pPr marL="82296" indent="0">
              <a:buNone/>
            </a:pPr>
            <a:endParaRPr lang="en-SG" sz="2400" dirty="0"/>
          </a:p>
          <a:p>
            <a:r>
              <a:rPr lang="en-GB" sz="2400" dirty="0"/>
              <a:t>- Adapted from BBC </a:t>
            </a:r>
            <a:r>
              <a:rPr lang="en-GB" sz="2400" dirty="0" err="1"/>
              <a:t>Skillswise</a:t>
            </a:r>
            <a:endParaRPr lang="en-SG" sz="2400" dirty="0"/>
          </a:p>
        </p:txBody>
      </p:sp>
    </p:spTree>
    <p:extLst>
      <p:ext uri="{BB962C8B-B14F-4D97-AF65-F5344CB8AC3E}">
        <p14:creationId xmlns:p14="http://schemas.microsoft.com/office/powerpoint/2010/main" val="424090814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Activity</a:t>
            </a:r>
            <a:endParaRPr lang="en-SG" dirty="0"/>
          </a:p>
        </p:txBody>
      </p:sp>
      <p:sp>
        <p:nvSpPr>
          <p:cNvPr id="3" name="Content Placeholder 2"/>
          <p:cNvSpPr>
            <a:spLocks noGrp="1"/>
          </p:cNvSpPr>
          <p:nvPr>
            <p:ph idx="1"/>
          </p:nvPr>
        </p:nvSpPr>
        <p:spPr/>
        <p:txBody>
          <a:bodyPr>
            <a:normAutofit fontScale="70000" lnSpcReduction="20000"/>
          </a:bodyPr>
          <a:lstStyle/>
          <a:p>
            <a:r>
              <a:rPr lang="en-GB" b="1" dirty="0" smtClean="0"/>
              <a:t>A</a:t>
            </a:r>
            <a:r>
              <a:rPr lang="en-GB" b="1" dirty="0"/>
              <a:t>) Write it!</a:t>
            </a:r>
            <a:endParaRPr lang="en-SG" dirty="0"/>
          </a:p>
          <a:p>
            <a:r>
              <a:rPr lang="en-GB" dirty="0"/>
              <a:t>Write an informative piece on an area you are interested in. Your work should be about 100 words long. Some possible topics are:</a:t>
            </a:r>
            <a:endParaRPr lang="en-SG" dirty="0"/>
          </a:p>
          <a:p>
            <a:pPr lvl="0"/>
            <a:r>
              <a:rPr lang="en-GB" dirty="0"/>
              <a:t>Global warming </a:t>
            </a:r>
            <a:endParaRPr lang="en-SG" dirty="0"/>
          </a:p>
          <a:p>
            <a:pPr lvl="0"/>
            <a:r>
              <a:rPr lang="en-GB" dirty="0"/>
              <a:t>Overseas volunteer missions</a:t>
            </a:r>
            <a:endParaRPr lang="en-SG" dirty="0"/>
          </a:p>
          <a:p>
            <a:pPr lvl="0"/>
            <a:r>
              <a:rPr lang="en-GB" dirty="0"/>
              <a:t>Fencing*, anyone? – An introduction to my favourite sport [*Can be something else e.g. </a:t>
            </a:r>
            <a:r>
              <a:rPr lang="en-GB" i="1" dirty="0" err="1"/>
              <a:t>muay</a:t>
            </a:r>
            <a:r>
              <a:rPr lang="en-GB" i="1" dirty="0"/>
              <a:t> </a:t>
            </a:r>
            <a:r>
              <a:rPr lang="en-GB" i="1" dirty="0" err="1"/>
              <a:t>thai</a:t>
            </a:r>
            <a:r>
              <a:rPr lang="en-GB" dirty="0"/>
              <a:t>, belly dancing, wake boarding, etc.]</a:t>
            </a:r>
            <a:endParaRPr lang="en-SG" dirty="0"/>
          </a:p>
          <a:p>
            <a:pPr lvl="0"/>
            <a:r>
              <a:rPr lang="en-GB" dirty="0"/>
              <a:t>Good ways to unwind in Singapore</a:t>
            </a:r>
            <a:endParaRPr lang="en-SG" dirty="0"/>
          </a:p>
          <a:p>
            <a:r>
              <a:rPr lang="en-GB" dirty="0"/>
              <a:t> </a:t>
            </a:r>
            <a:endParaRPr lang="en-SG" dirty="0"/>
          </a:p>
          <a:p>
            <a:r>
              <a:rPr lang="en-GB" b="1" dirty="0"/>
              <a:t>B) Edit it!</a:t>
            </a:r>
            <a:endParaRPr lang="en-SG" dirty="0"/>
          </a:p>
          <a:p>
            <a:r>
              <a:rPr lang="en-GB" dirty="0"/>
              <a:t>Exchange your work with a friend to do peer-editing, focussing on subject-verb agreement.</a:t>
            </a:r>
            <a:endParaRPr lang="en-SG" dirty="0"/>
          </a:p>
          <a:p>
            <a:endParaRPr lang="en-SG" dirty="0"/>
          </a:p>
        </p:txBody>
      </p:sp>
    </p:spTree>
    <p:extLst>
      <p:ext uri="{BB962C8B-B14F-4D97-AF65-F5344CB8AC3E}">
        <p14:creationId xmlns:p14="http://schemas.microsoft.com/office/powerpoint/2010/main" val="900094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400" dirty="0" smtClean="0"/>
              <a:t/>
            </a:r>
            <a:br>
              <a:rPr lang="en-US" sz="2400" dirty="0" smtClean="0"/>
            </a:br>
            <a:r>
              <a:rPr lang="en-US" sz="2400" dirty="0" smtClean="0"/>
              <a:t>ENGLISH </a:t>
            </a:r>
            <a:r>
              <a:rPr lang="en-US" sz="2400" dirty="0"/>
              <a:t>LANGUAGE 1</a:t>
            </a:r>
            <a:r>
              <a:rPr lang="en-SG" sz="2400" dirty="0"/>
              <a:t/>
            </a:r>
            <a:br>
              <a:rPr lang="en-SG" sz="2400" dirty="0"/>
            </a:br>
            <a:r>
              <a:rPr lang="en-US" sz="2400" dirty="0"/>
              <a:t>ASSIGNMENT 2 (20marks), </a:t>
            </a:r>
            <a:r>
              <a:rPr lang="en-US" sz="2400" dirty="0" err="1"/>
              <a:t>Pairwork</a:t>
            </a:r>
            <a:r>
              <a:rPr lang="en-US" sz="2400" dirty="0"/>
              <a:t> </a:t>
            </a:r>
            <a:r>
              <a:rPr lang="en-SG" sz="2400" dirty="0"/>
              <a:t/>
            </a:r>
            <a:br>
              <a:rPr lang="en-SG" sz="2400" dirty="0"/>
            </a:br>
            <a:r>
              <a:rPr lang="en-US" sz="2400" dirty="0"/>
              <a:t>Sentence Structure &amp; Informative Texts</a:t>
            </a:r>
            <a:r>
              <a:rPr lang="en-SG" sz="2400" dirty="0"/>
              <a:t/>
            </a:r>
            <a:br>
              <a:rPr lang="en-SG" sz="2400" dirty="0"/>
            </a:br>
            <a:endParaRPr lang="en-SG" sz="2400" dirty="0"/>
          </a:p>
        </p:txBody>
      </p:sp>
      <p:sp>
        <p:nvSpPr>
          <p:cNvPr id="3" name="Content Placeholder 2"/>
          <p:cNvSpPr>
            <a:spLocks noGrp="1"/>
          </p:cNvSpPr>
          <p:nvPr>
            <p:ph idx="1"/>
          </p:nvPr>
        </p:nvSpPr>
        <p:spPr/>
        <p:txBody>
          <a:bodyPr>
            <a:normAutofit fontScale="70000" lnSpcReduction="20000"/>
          </a:bodyPr>
          <a:lstStyle/>
          <a:p>
            <a:r>
              <a:rPr lang="en-US" dirty="0" smtClean="0"/>
              <a:t>You </a:t>
            </a:r>
            <a:r>
              <a:rPr lang="en-US" dirty="0"/>
              <a:t>are to work in pairs for this assignment.  Find an informative text of about 150 to 200 words long (1m).  You can search in magazines, books or online resources. Do state the source you took the text from. Answer the following questions using the text. You are to hand in the text together with your answers. </a:t>
            </a:r>
            <a:endParaRPr lang="en-SG" b="1" dirty="0"/>
          </a:p>
          <a:p>
            <a:pPr marL="82296" indent="0">
              <a:buNone/>
            </a:pPr>
            <a:endParaRPr lang="en-SG" dirty="0"/>
          </a:p>
          <a:p>
            <a:pPr lvl="0"/>
            <a:r>
              <a:rPr lang="en-US" dirty="0"/>
              <a:t>Describe two features of the text which you used to identify it as an informative text. (4m)</a:t>
            </a:r>
            <a:endParaRPr lang="en-SG" dirty="0"/>
          </a:p>
          <a:p>
            <a:pPr marL="82296" indent="0">
              <a:buNone/>
            </a:pPr>
            <a:endParaRPr lang="en-SG" dirty="0"/>
          </a:p>
          <a:p>
            <a:pPr lvl="0"/>
            <a:r>
              <a:rPr lang="en-US" dirty="0"/>
              <a:t>Pick out five sentences from your text. In these sentences identify the </a:t>
            </a:r>
            <a:r>
              <a:rPr lang="en-US" b="1" dirty="0"/>
              <a:t>Subjects</a:t>
            </a:r>
            <a:r>
              <a:rPr lang="en-US" dirty="0"/>
              <a:t> [underline and mark as S] and </a:t>
            </a:r>
            <a:r>
              <a:rPr lang="en-US" b="1" dirty="0"/>
              <a:t>Verbs</a:t>
            </a:r>
            <a:r>
              <a:rPr lang="en-US" dirty="0"/>
              <a:t> [underline and mark as V] used. Also, mark each subject-verb pair as {</a:t>
            </a:r>
            <a:r>
              <a:rPr lang="en-US" dirty="0" err="1"/>
              <a:t>sg</a:t>
            </a:r>
            <a:r>
              <a:rPr lang="en-US" dirty="0"/>
              <a:t>} for singular or {</a:t>
            </a:r>
            <a:r>
              <a:rPr lang="en-US" dirty="0" err="1"/>
              <a:t>pl</a:t>
            </a:r>
            <a:r>
              <a:rPr lang="en-US" dirty="0"/>
              <a:t>} for plural. (15m)</a:t>
            </a:r>
            <a:endParaRPr lang="en-SG" dirty="0"/>
          </a:p>
          <a:p>
            <a:endParaRPr lang="en-SG" dirty="0"/>
          </a:p>
        </p:txBody>
      </p:sp>
    </p:spTree>
    <p:extLst>
      <p:ext uri="{BB962C8B-B14F-4D97-AF65-F5344CB8AC3E}">
        <p14:creationId xmlns:p14="http://schemas.microsoft.com/office/powerpoint/2010/main" val="3207931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800" b="1" dirty="0">
                <a:effectLst/>
              </a:rPr>
              <a:t>Nouns – The Subject and Object in Sentences</a:t>
            </a:r>
            <a:endParaRPr lang="en-SG" sz="2800" dirty="0"/>
          </a:p>
        </p:txBody>
      </p:sp>
      <p:sp>
        <p:nvSpPr>
          <p:cNvPr id="3" name="Content Placeholder 2"/>
          <p:cNvSpPr>
            <a:spLocks noGrp="1"/>
          </p:cNvSpPr>
          <p:nvPr>
            <p:ph idx="1"/>
          </p:nvPr>
        </p:nvSpPr>
        <p:spPr/>
        <p:txBody>
          <a:bodyPr>
            <a:normAutofit lnSpcReduction="10000"/>
          </a:bodyPr>
          <a:lstStyle/>
          <a:p>
            <a:r>
              <a:rPr lang="en-US" dirty="0"/>
              <a:t>A </a:t>
            </a:r>
            <a:r>
              <a:rPr lang="en-GB" b="1" dirty="0"/>
              <a:t>noun</a:t>
            </a:r>
            <a:r>
              <a:rPr lang="en-GB" dirty="0"/>
              <a:t> is a word used to name a person, animal, place, thing or an abstract </a:t>
            </a:r>
            <a:r>
              <a:rPr lang="en-GB" dirty="0" smtClean="0"/>
              <a:t>idea.</a:t>
            </a:r>
          </a:p>
          <a:p>
            <a:r>
              <a:rPr lang="en-GB" b="1" dirty="0"/>
              <a:t>Noun </a:t>
            </a:r>
            <a:r>
              <a:rPr lang="en-GB" b="1" dirty="0" smtClean="0"/>
              <a:t>Gender</a:t>
            </a:r>
          </a:p>
          <a:p>
            <a:r>
              <a:rPr lang="en-GB" b="1" dirty="0"/>
              <a:t>Noun </a:t>
            </a:r>
            <a:r>
              <a:rPr lang="en-GB" b="1" dirty="0" smtClean="0"/>
              <a:t>Plurals: </a:t>
            </a:r>
            <a:r>
              <a:rPr lang="en-GB" dirty="0" err="1" smtClean="0"/>
              <a:t>s,es,ves,ies</a:t>
            </a:r>
            <a:r>
              <a:rPr lang="en-GB" dirty="0" smtClean="0"/>
              <a:t>, etc.</a:t>
            </a:r>
          </a:p>
          <a:p>
            <a:r>
              <a:rPr lang="en-GB" b="1" dirty="0"/>
              <a:t>Possessive </a:t>
            </a:r>
            <a:r>
              <a:rPr lang="en-GB" b="1" dirty="0" smtClean="0"/>
              <a:t>Nouns:  </a:t>
            </a:r>
            <a:r>
              <a:rPr lang="en-GB" dirty="0" smtClean="0"/>
              <a:t>Can</a:t>
            </a:r>
            <a:r>
              <a:rPr lang="en-GB" b="1" dirty="0" smtClean="0"/>
              <a:t> </a:t>
            </a:r>
            <a:r>
              <a:rPr lang="en-GB" dirty="0" smtClean="0"/>
              <a:t>function </a:t>
            </a:r>
            <a:r>
              <a:rPr lang="en-GB" dirty="0"/>
              <a:t>as an adjective modifying another </a:t>
            </a:r>
            <a:r>
              <a:rPr lang="en-GB" dirty="0" smtClean="0"/>
              <a:t>noun.</a:t>
            </a:r>
            <a:endParaRPr lang="en-SG" b="1" dirty="0"/>
          </a:p>
          <a:p>
            <a:r>
              <a:rPr lang="en-GB" dirty="0">
                <a:solidFill>
                  <a:srgbClr val="FF0000"/>
                </a:solidFill>
              </a:rPr>
              <a:t>E.g. The </a:t>
            </a:r>
            <a:r>
              <a:rPr lang="en-GB" b="1" dirty="0">
                <a:solidFill>
                  <a:srgbClr val="FF0000"/>
                </a:solidFill>
              </a:rPr>
              <a:t>actor's</a:t>
            </a:r>
            <a:r>
              <a:rPr lang="en-GB" dirty="0">
                <a:solidFill>
                  <a:srgbClr val="FF0000"/>
                </a:solidFill>
              </a:rPr>
              <a:t> face was covered in dust. </a:t>
            </a:r>
            <a:endParaRPr lang="en-SG" b="1" dirty="0">
              <a:solidFill>
                <a:srgbClr val="FF0000"/>
              </a:solidFill>
            </a:endParaRPr>
          </a:p>
          <a:p>
            <a:r>
              <a:rPr lang="en-GB" dirty="0" smtClean="0">
                <a:solidFill>
                  <a:srgbClr val="FF0000"/>
                </a:solidFill>
              </a:rPr>
              <a:t>E.g. The </a:t>
            </a:r>
            <a:r>
              <a:rPr lang="en-GB" dirty="0">
                <a:solidFill>
                  <a:srgbClr val="FF0000"/>
                </a:solidFill>
              </a:rPr>
              <a:t>film crew accidentally crushed the </a:t>
            </a:r>
            <a:r>
              <a:rPr lang="en-GB" b="1" dirty="0">
                <a:solidFill>
                  <a:srgbClr val="FF0000"/>
                </a:solidFill>
              </a:rPr>
              <a:t>platypus's</a:t>
            </a:r>
            <a:r>
              <a:rPr lang="en-GB" dirty="0">
                <a:solidFill>
                  <a:srgbClr val="FF0000"/>
                </a:solidFill>
              </a:rPr>
              <a:t> eggs</a:t>
            </a:r>
            <a:r>
              <a:rPr lang="en-GB" dirty="0"/>
              <a:t>. </a:t>
            </a:r>
            <a:endParaRPr lang="en-SG" dirty="0"/>
          </a:p>
          <a:p>
            <a:endParaRPr lang="en-SG" dirty="0"/>
          </a:p>
          <a:p>
            <a:endParaRPr lang="en-SG" dirty="0"/>
          </a:p>
        </p:txBody>
      </p:sp>
    </p:spTree>
    <p:extLst>
      <p:ext uri="{BB962C8B-B14F-4D97-AF65-F5344CB8AC3E}">
        <p14:creationId xmlns:p14="http://schemas.microsoft.com/office/powerpoint/2010/main" val="2184263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200" b="1" i="1" dirty="0">
                <a:effectLst/>
              </a:rPr>
              <a:t> </a:t>
            </a:r>
            <a:r>
              <a:rPr lang="en-SG" sz="3200" b="1" i="1" dirty="0">
                <a:effectLst/>
              </a:rPr>
              <a:t/>
            </a:r>
            <a:br>
              <a:rPr lang="en-SG" sz="3200" b="1" i="1" dirty="0">
                <a:effectLst/>
              </a:rPr>
            </a:br>
            <a:r>
              <a:rPr lang="en-GB" sz="3200" b="1" i="1" dirty="0">
                <a:effectLst/>
              </a:rPr>
              <a:t>Types of Nouns</a:t>
            </a:r>
            <a:r>
              <a:rPr lang="en-SG" sz="3200" b="1" i="1" dirty="0">
                <a:effectLst/>
              </a:rPr>
              <a:t/>
            </a:r>
            <a:br>
              <a:rPr lang="en-SG" sz="3200" b="1" i="1" dirty="0">
                <a:effectLst/>
              </a:rPr>
            </a:br>
            <a:endParaRPr lang="en-SG" sz="3200" dirty="0"/>
          </a:p>
        </p:txBody>
      </p:sp>
      <p:sp>
        <p:nvSpPr>
          <p:cNvPr id="3" name="Content Placeholder 2"/>
          <p:cNvSpPr>
            <a:spLocks noGrp="1"/>
          </p:cNvSpPr>
          <p:nvPr>
            <p:ph idx="1"/>
          </p:nvPr>
        </p:nvSpPr>
        <p:spPr/>
        <p:txBody>
          <a:bodyPr>
            <a:normAutofit fontScale="92500" lnSpcReduction="10000"/>
          </a:bodyPr>
          <a:lstStyle/>
          <a:p>
            <a:r>
              <a:rPr lang="en-GB" b="1" dirty="0">
                <a:solidFill>
                  <a:srgbClr val="FF0000"/>
                </a:solidFill>
              </a:rPr>
              <a:t>P</a:t>
            </a:r>
            <a:r>
              <a:rPr lang="en-GB" b="1" dirty="0" smtClean="0">
                <a:solidFill>
                  <a:srgbClr val="FF0000"/>
                </a:solidFill>
              </a:rPr>
              <a:t>roper noun:</a:t>
            </a:r>
            <a:r>
              <a:rPr lang="en-GB" dirty="0" smtClean="0">
                <a:solidFill>
                  <a:srgbClr val="FF0000"/>
                </a:solidFill>
              </a:rPr>
              <a:t> </a:t>
            </a:r>
            <a:r>
              <a:rPr lang="en-GB" dirty="0" smtClean="0"/>
              <a:t>Begins with </a:t>
            </a:r>
            <a:r>
              <a:rPr lang="en-GB" dirty="0"/>
              <a:t>a capital letter, since the noun represents the name of a </a:t>
            </a:r>
            <a:r>
              <a:rPr lang="en-GB" dirty="0" smtClean="0"/>
              <a:t>specific </a:t>
            </a:r>
            <a:r>
              <a:rPr lang="en-GB" dirty="0"/>
              <a:t>person, place, or </a:t>
            </a:r>
            <a:r>
              <a:rPr lang="en-GB" dirty="0" smtClean="0"/>
              <a:t>thing.</a:t>
            </a:r>
          </a:p>
          <a:p>
            <a:r>
              <a:rPr lang="en-GB" dirty="0">
                <a:solidFill>
                  <a:srgbClr val="FF0000"/>
                </a:solidFill>
              </a:rPr>
              <a:t>C</a:t>
            </a:r>
            <a:r>
              <a:rPr lang="en-GB" b="1" dirty="0" smtClean="0">
                <a:solidFill>
                  <a:srgbClr val="FF0000"/>
                </a:solidFill>
              </a:rPr>
              <a:t>ommon noun</a:t>
            </a:r>
            <a:r>
              <a:rPr lang="en-GB" b="1" dirty="0" smtClean="0"/>
              <a:t>:</a:t>
            </a:r>
            <a:r>
              <a:rPr lang="en-GB" dirty="0" smtClean="0"/>
              <a:t> Refers </a:t>
            </a:r>
            <a:r>
              <a:rPr lang="en-GB" dirty="0"/>
              <a:t>to a person, place, or thing in a general sense -- usually, </a:t>
            </a:r>
            <a:endParaRPr lang="en-SG" dirty="0"/>
          </a:p>
          <a:p>
            <a:pPr marL="82296" indent="0">
              <a:buNone/>
            </a:pPr>
            <a:r>
              <a:rPr lang="en-GB" dirty="0" smtClean="0"/>
              <a:t>   only begins </a:t>
            </a:r>
            <a:r>
              <a:rPr lang="en-GB" dirty="0"/>
              <a:t>with a capital </a:t>
            </a:r>
            <a:r>
              <a:rPr lang="en-GB" dirty="0" smtClean="0"/>
              <a:t>letter </a:t>
            </a:r>
            <a:r>
              <a:rPr lang="en-GB" dirty="0"/>
              <a:t>when it </a:t>
            </a:r>
            <a:r>
              <a:rPr lang="en-GB" dirty="0" smtClean="0"/>
              <a:t>        starts </a:t>
            </a:r>
            <a:r>
              <a:rPr lang="en-GB" dirty="0"/>
              <a:t>a sentence. </a:t>
            </a:r>
            <a:endParaRPr lang="en-SG" dirty="0"/>
          </a:p>
          <a:p>
            <a:r>
              <a:rPr lang="en-GB" dirty="0">
                <a:solidFill>
                  <a:srgbClr val="FF0000"/>
                </a:solidFill>
              </a:rPr>
              <a:t>C</a:t>
            </a:r>
            <a:r>
              <a:rPr lang="en-GB" b="1" dirty="0" smtClean="0">
                <a:solidFill>
                  <a:srgbClr val="FF0000"/>
                </a:solidFill>
              </a:rPr>
              <a:t>oncrete noun</a:t>
            </a:r>
            <a:r>
              <a:rPr lang="en-GB" dirty="0" smtClean="0">
                <a:solidFill>
                  <a:srgbClr val="FF0000"/>
                </a:solidFill>
              </a:rPr>
              <a:t>: </a:t>
            </a:r>
            <a:r>
              <a:rPr lang="en-GB" dirty="0" smtClean="0"/>
              <a:t>Anything </a:t>
            </a:r>
            <a:r>
              <a:rPr lang="en-GB" dirty="0"/>
              <a:t>(or anyone) that you can perceive through </a:t>
            </a:r>
            <a:r>
              <a:rPr lang="en-GB" dirty="0" smtClean="0"/>
              <a:t>physical </a:t>
            </a:r>
            <a:r>
              <a:rPr lang="en-GB" dirty="0"/>
              <a:t>senses: touch, sight, taste, hearing, or </a:t>
            </a:r>
            <a:r>
              <a:rPr lang="en-GB" dirty="0" smtClean="0"/>
              <a:t>smell.</a:t>
            </a:r>
            <a:endParaRPr lang="en-SG" dirty="0"/>
          </a:p>
        </p:txBody>
      </p:sp>
    </p:spTree>
    <p:extLst>
      <p:ext uri="{BB962C8B-B14F-4D97-AF65-F5344CB8AC3E}">
        <p14:creationId xmlns:p14="http://schemas.microsoft.com/office/powerpoint/2010/main" val="2721948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200" b="1" i="1" dirty="0">
                <a:effectLst/>
              </a:rPr>
              <a:t> </a:t>
            </a:r>
            <a:r>
              <a:rPr lang="en-SG" sz="3200" b="1" i="1" dirty="0">
                <a:effectLst/>
              </a:rPr>
              <a:t/>
            </a:r>
            <a:br>
              <a:rPr lang="en-SG" sz="3200" b="1" i="1" dirty="0">
                <a:effectLst/>
              </a:rPr>
            </a:br>
            <a:r>
              <a:rPr lang="en-GB" sz="3200" b="1" i="1" dirty="0">
                <a:effectLst/>
              </a:rPr>
              <a:t>Types of Nouns</a:t>
            </a:r>
            <a:r>
              <a:rPr lang="en-SG" sz="3200" b="1" i="1" dirty="0">
                <a:effectLst/>
              </a:rPr>
              <a:t/>
            </a:r>
            <a:br>
              <a:rPr lang="en-SG" sz="3200" b="1" i="1" dirty="0">
                <a:effectLst/>
              </a:rPr>
            </a:br>
            <a:endParaRPr lang="en-SG" sz="3200" dirty="0"/>
          </a:p>
        </p:txBody>
      </p:sp>
      <p:sp>
        <p:nvSpPr>
          <p:cNvPr id="3" name="Content Placeholder 2"/>
          <p:cNvSpPr>
            <a:spLocks noGrp="1"/>
          </p:cNvSpPr>
          <p:nvPr>
            <p:ph idx="1"/>
          </p:nvPr>
        </p:nvSpPr>
        <p:spPr/>
        <p:txBody>
          <a:bodyPr>
            <a:normAutofit lnSpcReduction="10000"/>
          </a:bodyPr>
          <a:lstStyle/>
          <a:p>
            <a:r>
              <a:rPr lang="en-GB" b="1" dirty="0" smtClean="0">
                <a:solidFill>
                  <a:srgbClr val="FF0000"/>
                </a:solidFill>
              </a:rPr>
              <a:t>Abstract noun:</a:t>
            </a:r>
            <a:r>
              <a:rPr lang="en-GB" dirty="0">
                <a:solidFill>
                  <a:srgbClr val="FF0000"/>
                </a:solidFill>
              </a:rPr>
              <a:t> </a:t>
            </a:r>
            <a:r>
              <a:rPr lang="en-GB" dirty="0"/>
              <a:t>A</a:t>
            </a:r>
            <a:r>
              <a:rPr lang="en-GB" dirty="0" smtClean="0"/>
              <a:t>nything </a:t>
            </a:r>
            <a:r>
              <a:rPr lang="en-GB" dirty="0"/>
              <a:t>which you can </a:t>
            </a:r>
            <a:r>
              <a:rPr lang="en-GB" i="1" dirty="0">
                <a:solidFill>
                  <a:srgbClr val="FF0000"/>
                </a:solidFill>
              </a:rPr>
              <a:t>not</a:t>
            </a:r>
            <a:r>
              <a:rPr lang="en-GB" dirty="0">
                <a:solidFill>
                  <a:srgbClr val="FF0000"/>
                </a:solidFill>
              </a:rPr>
              <a:t> </a:t>
            </a:r>
            <a:r>
              <a:rPr lang="en-GB" dirty="0"/>
              <a:t>perceive through your </a:t>
            </a:r>
            <a:r>
              <a:rPr lang="en-GB" dirty="0" smtClean="0"/>
              <a:t>five </a:t>
            </a:r>
            <a:r>
              <a:rPr lang="en-GB" dirty="0"/>
              <a:t>physical senses. </a:t>
            </a:r>
            <a:endParaRPr lang="en-GB" dirty="0" smtClean="0"/>
          </a:p>
          <a:p>
            <a:r>
              <a:rPr lang="en-GB" dirty="0">
                <a:solidFill>
                  <a:srgbClr val="FF0000"/>
                </a:solidFill>
              </a:rPr>
              <a:t>C</a:t>
            </a:r>
            <a:r>
              <a:rPr lang="en-GB" b="1" dirty="0" smtClean="0">
                <a:solidFill>
                  <a:srgbClr val="FF0000"/>
                </a:solidFill>
              </a:rPr>
              <a:t>ountable noun</a:t>
            </a:r>
            <a:r>
              <a:rPr lang="en-GB" dirty="0" smtClean="0">
                <a:solidFill>
                  <a:srgbClr val="FF0000"/>
                </a:solidFill>
              </a:rPr>
              <a:t>: </a:t>
            </a:r>
            <a:r>
              <a:rPr lang="en-GB" dirty="0" smtClean="0"/>
              <a:t>Has </a:t>
            </a:r>
            <a:r>
              <a:rPr lang="en-GB" dirty="0"/>
              <a:t>singular </a:t>
            </a:r>
            <a:r>
              <a:rPr lang="en-GB" dirty="0" smtClean="0"/>
              <a:t>and </a:t>
            </a:r>
            <a:r>
              <a:rPr lang="en-GB" dirty="0"/>
              <a:t>plural </a:t>
            </a:r>
            <a:r>
              <a:rPr lang="en-GB" dirty="0" smtClean="0"/>
              <a:t>forms, anything (</a:t>
            </a:r>
            <a:r>
              <a:rPr lang="en-GB" dirty="0"/>
              <a:t>or </a:t>
            </a:r>
            <a:r>
              <a:rPr lang="en-GB" dirty="0" smtClean="0"/>
              <a:t>anyone)you </a:t>
            </a:r>
            <a:r>
              <a:rPr lang="en-GB" dirty="0"/>
              <a:t>can </a:t>
            </a:r>
            <a:r>
              <a:rPr lang="en-GB" i="1" dirty="0" smtClean="0"/>
              <a:t>count.</a:t>
            </a:r>
          </a:p>
          <a:p>
            <a:r>
              <a:rPr lang="en-GB" dirty="0">
                <a:solidFill>
                  <a:srgbClr val="FF0000"/>
                </a:solidFill>
              </a:rPr>
              <a:t>U</a:t>
            </a:r>
            <a:r>
              <a:rPr lang="en-GB" b="1" dirty="0" smtClean="0">
                <a:solidFill>
                  <a:srgbClr val="FF0000"/>
                </a:solidFill>
              </a:rPr>
              <a:t>ncountable noun:</a:t>
            </a:r>
            <a:r>
              <a:rPr lang="en-GB" dirty="0" smtClean="0">
                <a:solidFill>
                  <a:srgbClr val="FF0000"/>
                </a:solidFill>
              </a:rPr>
              <a:t> </a:t>
            </a:r>
            <a:r>
              <a:rPr lang="en-GB" dirty="0" smtClean="0"/>
              <a:t>Has no plural </a:t>
            </a:r>
            <a:r>
              <a:rPr lang="en-GB" dirty="0"/>
              <a:t>form </a:t>
            </a:r>
            <a:r>
              <a:rPr lang="en-GB" dirty="0" smtClean="0"/>
              <a:t>and refers </a:t>
            </a:r>
            <a:r>
              <a:rPr lang="en-GB" dirty="0"/>
              <a:t>to </a:t>
            </a:r>
            <a:r>
              <a:rPr lang="en-GB" dirty="0" smtClean="0"/>
              <a:t>something </a:t>
            </a:r>
            <a:r>
              <a:rPr lang="en-GB" dirty="0"/>
              <a:t>that you could (or would) not usually count. </a:t>
            </a:r>
            <a:r>
              <a:rPr lang="en-GB" dirty="0" smtClean="0"/>
              <a:t> </a:t>
            </a:r>
          </a:p>
          <a:p>
            <a:r>
              <a:rPr lang="en-GB" dirty="0" smtClean="0"/>
              <a:t>Uncountable </a:t>
            </a:r>
            <a:r>
              <a:rPr lang="en-GB" dirty="0"/>
              <a:t>noun always </a:t>
            </a:r>
            <a:r>
              <a:rPr lang="en-GB" dirty="0" smtClean="0"/>
              <a:t>takes singular </a:t>
            </a:r>
            <a:r>
              <a:rPr lang="en-GB" dirty="0"/>
              <a:t>verb in a sentence. </a:t>
            </a:r>
            <a:endParaRPr lang="en-SG" dirty="0"/>
          </a:p>
          <a:p>
            <a:endParaRPr lang="en-SG" dirty="0"/>
          </a:p>
        </p:txBody>
      </p:sp>
    </p:spTree>
    <p:extLst>
      <p:ext uri="{BB962C8B-B14F-4D97-AF65-F5344CB8AC3E}">
        <p14:creationId xmlns:p14="http://schemas.microsoft.com/office/powerpoint/2010/main" val="3219042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200" b="1" i="1" dirty="0">
                <a:effectLst/>
              </a:rPr>
              <a:t> </a:t>
            </a:r>
            <a:r>
              <a:rPr lang="en-SG" sz="3200" b="1" i="1" dirty="0">
                <a:effectLst/>
              </a:rPr>
              <a:t/>
            </a:r>
            <a:br>
              <a:rPr lang="en-SG" sz="3200" b="1" i="1" dirty="0">
                <a:effectLst/>
              </a:rPr>
            </a:br>
            <a:r>
              <a:rPr lang="en-GB" sz="3200" b="1" i="1" dirty="0">
                <a:effectLst/>
              </a:rPr>
              <a:t>Types of Nouns</a:t>
            </a:r>
            <a:r>
              <a:rPr lang="en-SG" sz="3200" b="1" i="1" dirty="0">
                <a:effectLst/>
              </a:rPr>
              <a:t/>
            </a:r>
            <a:br>
              <a:rPr lang="en-SG" sz="3200" b="1" i="1" dirty="0">
                <a:effectLst/>
              </a:rPr>
            </a:br>
            <a:endParaRPr lang="en-SG" sz="3200" dirty="0"/>
          </a:p>
        </p:txBody>
      </p:sp>
      <p:sp>
        <p:nvSpPr>
          <p:cNvPr id="3" name="Content Placeholder 2"/>
          <p:cNvSpPr>
            <a:spLocks noGrp="1"/>
          </p:cNvSpPr>
          <p:nvPr>
            <p:ph idx="1"/>
          </p:nvPr>
        </p:nvSpPr>
        <p:spPr/>
        <p:txBody>
          <a:bodyPr>
            <a:normAutofit/>
          </a:bodyPr>
          <a:lstStyle/>
          <a:p>
            <a:r>
              <a:rPr lang="en-GB" dirty="0" smtClean="0">
                <a:solidFill>
                  <a:srgbClr val="FF0000"/>
                </a:solidFill>
              </a:rPr>
              <a:t>Some examples of u</a:t>
            </a:r>
            <a:r>
              <a:rPr lang="en-GB" b="1" dirty="0" smtClean="0">
                <a:solidFill>
                  <a:srgbClr val="FF0000"/>
                </a:solidFill>
              </a:rPr>
              <a:t>ncountable nouns:</a:t>
            </a:r>
            <a:r>
              <a:rPr lang="en-GB" dirty="0" smtClean="0">
                <a:solidFill>
                  <a:srgbClr val="FF0000"/>
                </a:solidFill>
              </a:rPr>
              <a:t> </a:t>
            </a:r>
          </a:p>
          <a:p>
            <a:r>
              <a:rPr lang="en-GB" b="1" dirty="0" smtClean="0"/>
              <a:t>furniture</a:t>
            </a:r>
            <a:endParaRPr lang="en-SG" dirty="0"/>
          </a:p>
          <a:p>
            <a:pPr lvl="0"/>
            <a:r>
              <a:rPr lang="en-GB" b="1" dirty="0" smtClean="0"/>
              <a:t>music</a:t>
            </a:r>
            <a:r>
              <a:rPr lang="en-GB" b="1" dirty="0"/>
              <a:t>, art, love, happiness </a:t>
            </a:r>
            <a:endParaRPr lang="en-SG" dirty="0"/>
          </a:p>
          <a:p>
            <a:pPr lvl="0"/>
            <a:r>
              <a:rPr lang="en-GB" b="1" dirty="0"/>
              <a:t>advice, information, news </a:t>
            </a:r>
            <a:endParaRPr lang="en-SG" dirty="0"/>
          </a:p>
          <a:p>
            <a:pPr lvl="0"/>
            <a:r>
              <a:rPr lang="en-GB" b="1" dirty="0"/>
              <a:t>luggage </a:t>
            </a:r>
            <a:endParaRPr lang="en-SG" dirty="0"/>
          </a:p>
          <a:p>
            <a:pPr lvl="0"/>
            <a:r>
              <a:rPr lang="en-GB" b="1" dirty="0"/>
              <a:t>rice, sugar, butter, water </a:t>
            </a:r>
            <a:endParaRPr lang="en-SG" dirty="0"/>
          </a:p>
          <a:p>
            <a:pPr lvl="0"/>
            <a:r>
              <a:rPr lang="en-GB" b="1" dirty="0"/>
              <a:t>electricity, gas, power </a:t>
            </a:r>
            <a:endParaRPr lang="en-SG" dirty="0"/>
          </a:p>
          <a:p>
            <a:pPr lvl="0"/>
            <a:r>
              <a:rPr lang="en-GB" b="1" dirty="0"/>
              <a:t>money, currency </a:t>
            </a:r>
            <a:endParaRPr lang="en-SG" dirty="0"/>
          </a:p>
          <a:p>
            <a:endParaRPr lang="en-SG" dirty="0"/>
          </a:p>
        </p:txBody>
      </p:sp>
    </p:spTree>
    <p:extLst>
      <p:ext uri="{BB962C8B-B14F-4D97-AF65-F5344CB8AC3E}">
        <p14:creationId xmlns:p14="http://schemas.microsoft.com/office/powerpoint/2010/main" val="3838547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200" b="1" i="1" dirty="0">
                <a:effectLst/>
              </a:rPr>
              <a:t> </a:t>
            </a:r>
            <a:r>
              <a:rPr lang="en-SG" sz="3200" b="1" i="1" dirty="0">
                <a:effectLst/>
              </a:rPr>
              <a:t/>
            </a:r>
            <a:br>
              <a:rPr lang="en-SG" sz="3200" b="1" i="1" dirty="0">
                <a:effectLst/>
              </a:rPr>
            </a:br>
            <a:r>
              <a:rPr lang="en-GB" sz="3200" b="1" i="1" dirty="0">
                <a:effectLst/>
              </a:rPr>
              <a:t>Types of Nouns</a:t>
            </a:r>
            <a:r>
              <a:rPr lang="en-SG" sz="3200" b="1" i="1" dirty="0">
                <a:effectLst/>
              </a:rPr>
              <a:t/>
            </a:r>
            <a:br>
              <a:rPr lang="en-SG" sz="3200" b="1" i="1" dirty="0">
                <a:effectLst/>
              </a:rPr>
            </a:br>
            <a:endParaRPr lang="en-SG" sz="3200" dirty="0"/>
          </a:p>
        </p:txBody>
      </p:sp>
      <p:sp>
        <p:nvSpPr>
          <p:cNvPr id="3" name="Content Placeholder 2"/>
          <p:cNvSpPr>
            <a:spLocks noGrp="1"/>
          </p:cNvSpPr>
          <p:nvPr>
            <p:ph idx="1"/>
          </p:nvPr>
        </p:nvSpPr>
        <p:spPr/>
        <p:txBody>
          <a:bodyPr>
            <a:normAutofit/>
          </a:bodyPr>
          <a:lstStyle/>
          <a:p>
            <a:r>
              <a:rPr lang="en-GB" dirty="0">
                <a:solidFill>
                  <a:srgbClr val="FF0000"/>
                </a:solidFill>
              </a:rPr>
              <a:t>C</a:t>
            </a:r>
            <a:r>
              <a:rPr lang="en-GB" b="1" dirty="0" smtClean="0">
                <a:solidFill>
                  <a:srgbClr val="FF0000"/>
                </a:solidFill>
              </a:rPr>
              <a:t>ollective noun:</a:t>
            </a:r>
            <a:r>
              <a:rPr lang="en-GB" dirty="0" smtClean="0">
                <a:solidFill>
                  <a:srgbClr val="FF0000"/>
                </a:solidFill>
              </a:rPr>
              <a:t> </a:t>
            </a:r>
            <a:r>
              <a:rPr lang="en-GB" dirty="0" smtClean="0"/>
              <a:t>A </a:t>
            </a:r>
            <a:r>
              <a:rPr lang="en-GB" dirty="0"/>
              <a:t>noun naming a </a:t>
            </a:r>
            <a:r>
              <a:rPr lang="en-GB" dirty="0">
                <a:solidFill>
                  <a:srgbClr val="FF0000"/>
                </a:solidFill>
              </a:rPr>
              <a:t>group</a:t>
            </a:r>
            <a:r>
              <a:rPr lang="en-GB" dirty="0"/>
              <a:t> of things, animals, or persons. </a:t>
            </a:r>
            <a:endParaRPr lang="en-GB" dirty="0" smtClean="0"/>
          </a:p>
          <a:p>
            <a:r>
              <a:rPr lang="en-GB" dirty="0"/>
              <a:t>U</a:t>
            </a:r>
            <a:r>
              <a:rPr lang="en-GB" dirty="0" smtClean="0"/>
              <a:t>sually </a:t>
            </a:r>
            <a:r>
              <a:rPr lang="en-GB" dirty="0"/>
              <a:t>think of the group as a whole.</a:t>
            </a:r>
            <a:endParaRPr lang="en-SG" dirty="0"/>
          </a:p>
          <a:p>
            <a:r>
              <a:rPr lang="en-GB" dirty="0" smtClean="0"/>
              <a:t>Need to </a:t>
            </a:r>
            <a:r>
              <a:rPr lang="en-GB" dirty="0"/>
              <a:t>maintain subject-verb agreement. </a:t>
            </a:r>
            <a:endParaRPr lang="en-SG" dirty="0"/>
          </a:p>
          <a:p>
            <a:r>
              <a:rPr lang="en-GB" dirty="0" smtClean="0"/>
              <a:t>The </a:t>
            </a:r>
            <a:r>
              <a:rPr lang="en-GB" dirty="0"/>
              <a:t>steering </a:t>
            </a:r>
            <a:r>
              <a:rPr lang="en-GB" b="1" dirty="0">
                <a:solidFill>
                  <a:srgbClr val="FF0000"/>
                </a:solidFill>
              </a:rPr>
              <a:t>committee</a:t>
            </a:r>
            <a:r>
              <a:rPr lang="en-GB" dirty="0">
                <a:solidFill>
                  <a:srgbClr val="FF0000"/>
                </a:solidFill>
              </a:rPr>
              <a:t> meets </a:t>
            </a:r>
            <a:r>
              <a:rPr lang="en-GB" dirty="0"/>
              <a:t>every Wednesday afternoon. </a:t>
            </a:r>
            <a:endParaRPr lang="en-SG" dirty="0"/>
          </a:p>
          <a:p>
            <a:r>
              <a:rPr lang="en-GB" dirty="0"/>
              <a:t>Here the collective noun "committee" takes a singular verb, "meets".</a:t>
            </a:r>
            <a:endParaRPr lang="en-SG" dirty="0"/>
          </a:p>
          <a:p>
            <a:endParaRPr lang="en-SG" dirty="0"/>
          </a:p>
        </p:txBody>
      </p:sp>
    </p:spTree>
    <p:extLst>
      <p:ext uri="{BB962C8B-B14F-4D97-AF65-F5344CB8AC3E}">
        <p14:creationId xmlns:p14="http://schemas.microsoft.com/office/powerpoint/2010/main" val="227692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400" b="1" dirty="0">
                <a:effectLst/>
              </a:rPr>
              <a:t>Task 1</a:t>
            </a:r>
            <a:endParaRPr lang="en-SG" dirty="0"/>
          </a:p>
        </p:txBody>
      </p:sp>
      <p:sp>
        <p:nvSpPr>
          <p:cNvPr id="3" name="Content Placeholder 2"/>
          <p:cNvSpPr>
            <a:spLocks noGrp="1"/>
          </p:cNvSpPr>
          <p:nvPr>
            <p:ph idx="1"/>
          </p:nvPr>
        </p:nvSpPr>
        <p:spPr/>
        <p:txBody>
          <a:bodyPr>
            <a:normAutofit fontScale="77500" lnSpcReduction="20000"/>
          </a:bodyPr>
          <a:lstStyle/>
          <a:p>
            <a:r>
              <a:rPr lang="en-GB" dirty="0"/>
              <a:t>1. </a:t>
            </a:r>
            <a:r>
              <a:rPr lang="en-GB" b="1" u="sng" dirty="0"/>
              <a:t>or/</a:t>
            </a:r>
            <a:r>
              <a:rPr lang="en-GB" b="1" u="sng" dirty="0" err="1"/>
              <a:t>er</a:t>
            </a:r>
            <a:r>
              <a:rPr lang="en-GB" b="1" u="sng" dirty="0"/>
              <a:t>	</a:t>
            </a:r>
            <a:r>
              <a:rPr lang="en-GB" u="sng" dirty="0"/>
              <a:t>	</a:t>
            </a:r>
            <a:r>
              <a:rPr lang="en-GB" dirty="0"/>
              <a:t> actor, painter, plumber, writer</a:t>
            </a:r>
            <a:endParaRPr lang="en-SG" dirty="0"/>
          </a:p>
          <a:p>
            <a:pPr marL="82296" indent="0">
              <a:buNone/>
            </a:pPr>
            <a:endParaRPr lang="en-SG" dirty="0"/>
          </a:p>
          <a:p>
            <a:r>
              <a:rPr lang="en-GB" dirty="0"/>
              <a:t>2.</a:t>
            </a:r>
            <a:r>
              <a:rPr lang="en-GB" b="1" dirty="0"/>
              <a:t> </a:t>
            </a:r>
            <a:r>
              <a:rPr lang="en-GB" b="1" u="sng" dirty="0"/>
              <a:t>ism</a:t>
            </a:r>
            <a:r>
              <a:rPr lang="en-GB" u="sng" dirty="0"/>
              <a:t>		</a:t>
            </a:r>
            <a:r>
              <a:rPr lang="en-GB" dirty="0"/>
              <a:t>criticism, egotism, magnetism, vandalism</a:t>
            </a:r>
            <a:endParaRPr lang="en-SG" dirty="0"/>
          </a:p>
          <a:p>
            <a:pPr marL="82296" indent="0">
              <a:buNone/>
            </a:pPr>
            <a:endParaRPr lang="en-SG" dirty="0"/>
          </a:p>
          <a:p>
            <a:r>
              <a:rPr lang="en-GB" dirty="0"/>
              <a:t>3. </a:t>
            </a:r>
            <a:r>
              <a:rPr lang="en-GB" b="1" u="sng" dirty="0" err="1"/>
              <a:t>ist</a:t>
            </a:r>
            <a:r>
              <a:rPr lang="en-GB" u="sng" dirty="0"/>
              <a:t>		</a:t>
            </a:r>
            <a:r>
              <a:rPr lang="en-GB" dirty="0"/>
              <a:t> artist, capitalist, journalist, scientist</a:t>
            </a:r>
            <a:endParaRPr lang="en-SG" dirty="0"/>
          </a:p>
          <a:p>
            <a:pPr marL="82296" indent="0">
              <a:buNone/>
            </a:pPr>
            <a:endParaRPr lang="en-SG" dirty="0"/>
          </a:p>
          <a:p>
            <a:r>
              <a:rPr lang="en-GB" dirty="0"/>
              <a:t>4. </a:t>
            </a:r>
            <a:r>
              <a:rPr lang="en-GB" b="1" u="sng" dirty="0" err="1"/>
              <a:t>ment</a:t>
            </a:r>
            <a:r>
              <a:rPr lang="en-GB" b="1" u="sng" dirty="0"/>
              <a:t>	</a:t>
            </a:r>
            <a:r>
              <a:rPr lang="en-GB" u="sng" dirty="0"/>
              <a:t>	</a:t>
            </a:r>
            <a:r>
              <a:rPr lang="en-GB" dirty="0"/>
              <a:t> arrangement, development, establishment</a:t>
            </a:r>
            <a:endParaRPr lang="en-SG" dirty="0"/>
          </a:p>
          <a:p>
            <a:pPr marL="82296" indent="0">
              <a:buNone/>
            </a:pPr>
            <a:endParaRPr lang="en-SG" dirty="0"/>
          </a:p>
          <a:p>
            <a:r>
              <a:rPr lang="en-GB" dirty="0"/>
              <a:t>5. </a:t>
            </a:r>
            <a:r>
              <a:rPr lang="en-GB" b="1" u="sng" dirty="0" err="1"/>
              <a:t>tion</a:t>
            </a:r>
            <a:r>
              <a:rPr lang="en-GB" u="sng" dirty="0"/>
              <a:t>		</a:t>
            </a:r>
            <a:r>
              <a:rPr lang="en-GB" dirty="0"/>
              <a:t> foundation, organisation, recognition</a:t>
            </a:r>
            <a:endParaRPr lang="en-SG" dirty="0"/>
          </a:p>
          <a:p>
            <a:endParaRPr lang="en-SG" dirty="0"/>
          </a:p>
        </p:txBody>
      </p:sp>
    </p:spTree>
    <p:extLst>
      <p:ext uri="{BB962C8B-B14F-4D97-AF65-F5344CB8AC3E}">
        <p14:creationId xmlns:p14="http://schemas.microsoft.com/office/powerpoint/2010/main" val="74110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106</TotalTime>
  <Words>1968</Words>
  <Application>Microsoft Office PowerPoint</Application>
  <PresentationFormat>On-screen Show (4:3)</PresentationFormat>
  <Paragraphs>179</Paragraphs>
  <Slides>33</Slides>
  <Notes>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Solstice</vt:lpstr>
      <vt:lpstr>Unit 2 Informational Texts and Sentence Structure</vt:lpstr>
      <vt:lpstr>Subject/Verb</vt:lpstr>
      <vt:lpstr>Verb/Object</vt:lpstr>
      <vt:lpstr>Nouns – The Subject and Object in Sentences</vt:lpstr>
      <vt:lpstr>  Types of Nouns </vt:lpstr>
      <vt:lpstr>  Types of Nouns </vt:lpstr>
      <vt:lpstr>  Types of Nouns </vt:lpstr>
      <vt:lpstr>  Types of Nouns </vt:lpstr>
      <vt:lpstr>Task 1</vt:lpstr>
      <vt:lpstr> Characteristics of Nouns </vt:lpstr>
      <vt:lpstr> Task 2 </vt:lpstr>
      <vt:lpstr> Nouns that can be Countable and Uncountable  </vt:lpstr>
      <vt:lpstr> Task 3 </vt:lpstr>
      <vt:lpstr>Task 4</vt:lpstr>
      <vt:lpstr> Verbs </vt:lpstr>
      <vt:lpstr>Characteristics of Verbs</vt:lpstr>
      <vt:lpstr> Forms of Verbs: Inflections </vt:lpstr>
      <vt:lpstr> 5 Forms of Verbs: </vt:lpstr>
      <vt:lpstr> AGREEMENT or CONCORD </vt:lpstr>
      <vt:lpstr>AUXILIARY VERBS/MAIN VERBS</vt:lpstr>
      <vt:lpstr>Task 4</vt:lpstr>
      <vt:lpstr>Missing Subject</vt:lpstr>
      <vt:lpstr> Task 8 </vt:lpstr>
      <vt:lpstr>INFORMATIVE TEXTS</vt:lpstr>
      <vt:lpstr>Features of informative texts:</vt:lpstr>
      <vt:lpstr>PowerPoint Presentation</vt:lpstr>
      <vt:lpstr> Sample Passage </vt:lpstr>
      <vt:lpstr> Sample Passage </vt:lpstr>
      <vt:lpstr>A)Why does cooked food go brown?</vt:lpstr>
      <vt:lpstr>B) Born to marathon?</vt:lpstr>
      <vt:lpstr>B) Born to marathon?</vt:lpstr>
      <vt:lpstr>Activity</vt:lpstr>
      <vt:lpstr> ENGLISH LANGUAGE 1 ASSIGNMENT 2 (20marks), Pairwork  Sentence Structure &amp; Informative Texts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2 Informational Texts and Sentence Structure</dc:title>
  <dc:creator>M C</dc:creator>
  <cp:lastModifiedBy>M C</cp:lastModifiedBy>
  <cp:revision>11</cp:revision>
  <cp:lastPrinted>2012-04-22T15:52:20Z</cp:lastPrinted>
  <dcterms:created xsi:type="dcterms:W3CDTF">2012-04-22T14:12:22Z</dcterms:created>
  <dcterms:modified xsi:type="dcterms:W3CDTF">2012-04-22T15:58:51Z</dcterms:modified>
</cp:coreProperties>
</file>